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9.jpg" ContentType="image/png"/>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9" r:id="rId2"/>
    <p:sldId id="279" r:id="rId3"/>
    <p:sldId id="281" r:id="rId4"/>
    <p:sldId id="304" r:id="rId5"/>
    <p:sldId id="301" r:id="rId6"/>
    <p:sldId id="306" r:id="rId7"/>
    <p:sldId id="283" r:id="rId8"/>
    <p:sldId id="286" r:id="rId9"/>
    <p:sldId id="296" r:id="rId10"/>
    <p:sldId id="303" r:id="rId11"/>
    <p:sldId id="308" r:id="rId12"/>
    <p:sldId id="284" r:id="rId13"/>
    <p:sldId id="293" r:id="rId14"/>
    <p:sldId id="298" r:id="rId15"/>
    <p:sldId id="294" r:id="rId16"/>
    <p:sldId id="295" r:id="rId17"/>
    <p:sldId id="292" r:id="rId18"/>
    <p:sldId id="290" r:id="rId19"/>
    <p:sldId id="307" r:id="rId20"/>
    <p:sldId id="289" r:id="rId21"/>
    <p:sldId id="310" r:id="rId22"/>
    <p:sldId id="309"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6357" autoAdjust="0"/>
  </p:normalViewPr>
  <p:slideViewPr>
    <p:cSldViewPr snapToGrid="0" snapToObjects="1">
      <p:cViewPr varScale="1">
        <p:scale>
          <a:sx n="96" d="100"/>
          <a:sy n="96" d="100"/>
        </p:scale>
        <p:origin x="648" y="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BC1065-D150-4EF5-AADA-226653B962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E6ED16-747E-4ED8-A9D1-3CC27D5152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AA6F6-124B-4DE2-8E43-09B590FF3350}" type="datetimeFigureOut">
              <a:rPr lang="en-US" smtClean="0"/>
              <a:t>4/19/2022</a:t>
            </a:fld>
            <a:endParaRPr lang="en-US"/>
          </a:p>
        </p:txBody>
      </p:sp>
      <p:sp>
        <p:nvSpPr>
          <p:cNvPr id="4" name="Footer Placeholder 3">
            <a:extLst>
              <a:ext uri="{FF2B5EF4-FFF2-40B4-BE49-F238E27FC236}">
                <a16:creationId xmlns:a16="http://schemas.microsoft.com/office/drawing/2014/main" id="{9BC8B2B4-6B19-4552-8B3C-7253F24821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0C7A338-EE57-4F84-9575-809A69A454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B3D718-33D2-4789-9F77-96F86A3F2C74}" type="slidenum">
              <a:rPr lang="en-US" smtClean="0"/>
              <a:t>‹#›</a:t>
            </a:fld>
            <a:endParaRPr lang="en-US"/>
          </a:p>
        </p:txBody>
      </p:sp>
    </p:spTree>
    <p:extLst>
      <p:ext uri="{BB962C8B-B14F-4D97-AF65-F5344CB8AC3E}">
        <p14:creationId xmlns:p14="http://schemas.microsoft.com/office/powerpoint/2010/main" val="530967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86797-D09E-496B-B2F0-5F7AE875B99C}"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0E052-F56B-4281-94FE-C1CBF7012198}" type="slidenum">
              <a:rPr lang="en-US" smtClean="0"/>
              <a:t>‹#›</a:t>
            </a:fld>
            <a:endParaRPr lang="en-US"/>
          </a:p>
        </p:txBody>
      </p:sp>
    </p:spTree>
    <p:extLst>
      <p:ext uri="{BB962C8B-B14F-4D97-AF65-F5344CB8AC3E}">
        <p14:creationId xmlns:p14="http://schemas.microsoft.com/office/powerpoint/2010/main" val="4219491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0E052-F56B-4281-94FE-C1CBF7012198}" type="slidenum">
              <a:rPr lang="en-US" smtClean="0"/>
              <a:t>3</a:t>
            </a:fld>
            <a:endParaRPr lang="en-US"/>
          </a:p>
        </p:txBody>
      </p:sp>
    </p:spTree>
    <p:extLst>
      <p:ext uri="{BB962C8B-B14F-4D97-AF65-F5344CB8AC3E}">
        <p14:creationId xmlns:p14="http://schemas.microsoft.com/office/powerpoint/2010/main" val="297689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0E052-F56B-4281-94FE-C1CBF7012198}" type="slidenum">
              <a:rPr lang="en-US" smtClean="0"/>
              <a:t>6</a:t>
            </a:fld>
            <a:endParaRPr lang="en-US"/>
          </a:p>
        </p:txBody>
      </p:sp>
    </p:spTree>
    <p:extLst>
      <p:ext uri="{BB962C8B-B14F-4D97-AF65-F5344CB8AC3E}">
        <p14:creationId xmlns:p14="http://schemas.microsoft.com/office/powerpoint/2010/main" val="115953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0E052-F56B-4281-94FE-C1CBF7012198}" type="slidenum">
              <a:rPr lang="en-US" smtClean="0"/>
              <a:t>9</a:t>
            </a:fld>
            <a:endParaRPr lang="en-US"/>
          </a:p>
        </p:txBody>
      </p:sp>
    </p:spTree>
    <p:extLst>
      <p:ext uri="{BB962C8B-B14F-4D97-AF65-F5344CB8AC3E}">
        <p14:creationId xmlns:p14="http://schemas.microsoft.com/office/powerpoint/2010/main" val="4062346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UI Health logo">
            <a:extLst>
              <a:ext uri="{FF2B5EF4-FFF2-40B4-BE49-F238E27FC236}">
                <a16:creationId xmlns:a16="http://schemas.microsoft.com/office/drawing/2014/main" id="{1D7DD74C-65D9-6D4D-AC9C-29DAE63AE58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672113" y="4506745"/>
            <a:ext cx="2391352" cy="519860"/>
          </a:xfrm>
          <a:prstGeom prst="rect">
            <a:avLst/>
          </a:prstGeom>
        </p:spPr>
      </p:pic>
      <p:pic>
        <p:nvPicPr>
          <p:cNvPr id="6" name="Picture 5" descr="Photo: Caucasian Man and Grand Daughter at the park">
            <a:extLst>
              <a:ext uri="{FF2B5EF4-FFF2-40B4-BE49-F238E27FC236}">
                <a16:creationId xmlns:a16="http://schemas.microsoft.com/office/drawing/2014/main" id="{7824B668-2257-8D49-9D96-763E027DA88B}"/>
              </a:ext>
            </a:extLst>
          </p:cNvPr>
          <p:cNvPicPr>
            <a:picLocks noChangeAspect="1"/>
          </p:cNvPicPr>
          <p:nvPr userDrawn="1"/>
        </p:nvPicPr>
        <p:blipFill rotWithShape="1">
          <a:blip r:embed="rId3"/>
          <a:srcRect l="32350" t="598" r="22049" b="4787"/>
          <a:stretch/>
        </p:blipFill>
        <p:spPr>
          <a:xfrm>
            <a:off x="1524868" y="285753"/>
            <a:ext cx="1344869" cy="2038821"/>
          </a:xfrm>
          <a:prstGeom prst="rect">
            <a:avLst/>
          </a:prstGeom>
        </p:spPr>
      </p:pic>
      <p:sp>
        <p:nvSpPr>
          <p:cNvPr id="7" name="Rectangle 6">
            <a:extLst>
              <a:ext uri="{FF2B5EF4-FFF2-40B4-BE49-F238E27FC236}">
                <a16:creationId xmlns:a16="http://schemas.microsoft.com/office/drawing/2014/main" id="{A645C36C-3756-7A4A-B44F-54A4A125D4E9}"/>
              </a:ext>
            </a:extLst>
          </p:cNvPr>
          <p:cNvSpPr/>
          <p:nvPr userDrawn="1"/>
        </p:nvSpPr>
        <p:spPr>
          <a:xfrm>
            <a:off x="3" y="2384365"/>
            <a:ext cx="4915721" cy="1065677"/>
          </a:xfrm>
          <a:prstGeom prst="rect">
            <a:avLst/>
          </a:prstGeom>
          <a:solidFill>
            <a:srgbClr val="009E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descr="Photo: Asian American Woman smiling and looking at the viewer&#10;">
            <a:extLst>
              <a:ext uri="{FF2B5EF4-FFF2-40B4-BE49-F238E27FC236}">
                <a16:creationId xmlns:a16="http://schemas.microsoft.com/office/drawing/2014/main" id="{1E558BD3-9B99-3147-8467-F0ECA69440BA}"/>
              </a:ext>
            </a:extLst>
          </p:cNvPr>
          <p:cNvPicPr>
            <a:picLocks noChangeAspect="1"/>
          </p:cNvPicPr>
          <p:nvPr userDrawn="1"/>
        </p:nvPicPr>
        <p:blipFill rotWithShape="1">
          <a:blip r:embed="rId4"/>
          <a:srcRect l="15835" r="23110" b="30870"/>
          <a:stretch/>
        </p:blipFill>
        <p:spPr>
          <a:xfrm>
            <a:off x="2" y="285753"/>
            <a:ext cx="1459643" cy="2038821"/>
          </a:xfrm>
          <a:prstGeom prst="rect">
            <a:avLst/>
          </a:prstGeom>
        </p:spPr>
      </p:pic>
      <p:pic>
        <p:nvPicPr>
          <p:cNvPr id="14" name="Picture 13" descr="Photo: Happy African American parents look at their yound daughter.">
            <a:extLst>
              <a:ext uri="{FF2B5EF4-FFF2-40B4-BE49-F238E27FC236}">
                <a16:creationId xmlns:a16="http://schemas.microsoft.com/office/drawing/2014/main" id="{39074FFF-B406-E648-9D03-F7D20D135D62}"/>
              </a:ext>
            </a:extLst>
          </p:cNvPr>
          <p:cNvPicPr>
            <a:picLocks noChangeAspect="1"/>
          </p:cNvPicPr>
          <p:nvPr userDrawn="1"/>
        </p:nvPicPr>
        <p:blipFill rotWithShape="1">
          <a:blip r:embed="rId5"/>
          <a:srcRect l="19759" t="612" r="7234" b="2330"/>
          <a:stretch/>
        </p:blipFill>
        <p:spPr>
          <a:xfrm>
            <a:off x="2934958" y="285753"/>
            <a:ext cx="1980764" cy="2038821"/>
          </a:xfrm>
          <a:prstGeom prst="rect">
            <a:avLst/>
          </a:prstGeom>
        </p:spPr>
      </p:pic>
      <p:pic>
        <p:nvPicPr>
          <p:cNvPr id="15" name="Picture 14" descr="Photo: Hispanic Woman looking proudly">
            <a:extLst>
              <a:ext uri="{FF2B5EF4-FFF2-40B4-BE49-F238E27FC236}">
                <a16:creationId xmlns:a16="http://schemas.microsoft.com/office/drawing/2014/main" id="{CDE4C41B-E819-A549-8DF8-E1DCA3B438E1}"/>
              </a:ext>
            </a:extLst>
          </p:cNvPr>
          <p:cNvPicPr>
            <a:picLocks noChangeAspect="1"/>
          </p:cNvPicPr>
          <p:nvPr userDrawn="1"/>
        </p:nvPicPr>
        <p:blipFill rotWithShape="1">
          <a:blip r:embed="rId6"/>
          <a:srcRect t="4832" b="23078"/>
          <a:stretch/>
        </p:blipFill>
        <p:spPr>
          <a:xfrm>
            <a:off x="4997002" y="285750"/>
            <a:ext cx="4146998" cy="3164290"/>
          </a:xfrm>
          <a:prstGeom prst="rect">
            <a:avLst/>
          </a:prstGeom>
        </p:spPr>
      </p:pic>
      <p:sp>
        <p:nvSpPr>
          <p:cNvPr id="2" name="Date Placeholder 1">
            <a:extLst>
              <a:ext uri="{FF2B5EF4-FFF2-40B4-BE49-F238E27FC236}">
                <a16:creationId xmlns:a16="http://schemas.microsoft.com/office/drawing/2014/main" id="{D67A5751-67FF-4179-817E-EC45925E92C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AE4C1CF-BD85-4B71-A270-049BE9059135}"/>
              </a:ext>
            </a:extLst>
          </p:cNvPr>
          <p:cNvSpPr>
            <a:spLocks noGrp="1"/>
          </p:cNvSpPr>
          <p:nvPr>
            <p:ph type="ftr" sz="quarter" idx="11"/>
          </p:nvPr>
        </p:nvSpPr>
        <p:spPr>
          <a:xfrm>
            <a:off x="3028950" y="4767263"/>
            <a:ext cx="3086100" cy="273844"/>
          </a:xfrm>
          <a:prstGeom prst="rect">
            <a:avLst/>
          </a:prstGeom>
        </p:spPr>
        <p:txBody>
          <a:bodyPr/>
          <a:lstStyle/>
          <a:p>
            <a:endParaRPr lang="en-US" dirty="0"/>
          </a:p>
        </p:txBody>
      </p:sp>
    </p:spTree>
    <p:extLst>
      <p:ext uri="{BB962C8B-B14F-4D97-AF65-F5344CB8AC3E}">
        <p14:creationId xmlns:p14="http://schemas.microsoft.com/office/powerpoint/2010/main" val="97360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753AFC-5C80-C74F-876D-0EF8D00C19E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9144000" cy="5143500"/>
          </a:xfrm>
          <a:prstGeom prst="rect">
            <a:avLst/>
          </a:prstGeom>
        </p:spPr>
      </p:pic>
      <p:cxnSp>
        <p:nvCxnSpPr>
          <p:cNvPr id="7" name="Straight Connector 6">
            <a:extLst>
              <a:ext uri="{FF2B5EF4-FFF2-40B4-BE49-F238E27FC236}">
                <a16:creationId xmlns:a16="http://schemas.microsoft.com/office/drawing/2014/main" id="{AEBB95F0-76E1-A747-BC52-53FE4244E7FA}"/>
              </a:ext>
            </a:extLst>
          </p:cNvPr>
          <p:cNvCxnSpPr>
            <a:cxnSpLocks/>
          </p:cNvCxnSpPr>
          <p:nvPr userDrawn="1"/>
        </p:nvCxnSpPr>
        <p:spPr>
          <a:xfrm>
            <a:off x="662356" y="2325378"/>
            <a:ext cx="84816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itle 8" descr="Title Slide&#10;">
            <a:extLst>
              <a:ext uri="{FF2B5EF4-FFF2-40B4-BE49-F238E27FC236}">
                <a16:creationId xmlns:a16="http://schemas.microsoft.com/office/drawing/2014/main" id="{B7DF1DE2-8C3F-D04B-A757-D2AADF947DFE}"/>
              </a:ext>
            </a:extLst>
          </p:cNvPr>
          <p:cNvSpPr>
            <a:spLocks noGrp="1"/>
          </p:cNvSpPr>
          <p:nvPr>
            <p:ph type="title"/>
          </p:nvPr>
        </p:nvSpPr>
        <p:spPr>
          <a:xfrm>
            <a:off x="548112" y="1703610"/>
            <a:ext cx="7886700" cy="647209"/>
          </a:xfrm>
        </p:spPr>
        <p:txBody>
          <a:bodyPr>
            <a:normAutofit/>
          </a:bodyPr>
          <a:lstStyle>
            <a:lvl1pPr>
              <a:defRPr sz="3200" b="1" i="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4102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Content">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E094C830-8F14-A244-AF3E-237CA52C1AE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30016" y="4658696"/>
            <a:ext cx="713984" cy="484804"/>
          </a:xfrm>
          <a:prstGeom prst="rect">
            <a:avLst/>
          </a:prstGeom>
        </p:spPr>
      </p:pic>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7CB3C20-B925-D346-A41A-7E33B2AC0528}"/>
              </a:ext>
              <a:ext uri="{C183D7F6-B498-43B3-948B-1728B52AA6E4}">
                <adec:decorative xmlns:adec="http://schemas.microsoft.com/office/drawing/2017/decorative" val="1"/>
              </a:ext>
            </a:extLst>
          </p:cNvPr>
          <p:cNvSpPr/>
          <p:nvPr userDrawn="1"/>
        </p:nvSpPr>
        <p:spPr>
          <a:xfrm>
            <a:off x="201706" y="168089"/>
            <a:ext cx="8942294" cy="598393"/>
          </a:xfrm>
          <a:prstGeom prst="rect">
            <a:avLst/>
          </a:prstGeom>
          <a:gradFill>
            <a:gsLst>
              <a:gs pos="17000">
                <a:srgbClr val="1188AC"/>
              </a:gs>
              <a:gs pos="100000">
                <a:srgbClr val="27CFCA"/>
              </a:gs>
            </a:gsLst>
            <a:lin ang="16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C37B7A05-22CF-134E-9001-A4D2E7CC3E90}"/>
              </a:ext>
            </a:extLst>
          </p:cNvPr>
          <p:cNvSpPr>
            <a:spLocks noGrp="1"/>
          </p:cNvSpPr>
          <p:nvPr>
            <p:ph type="title"/>
          </p:nvPr>
        </p:nvSpPr>
        <p:spPr>
          <a:xfrm>
            <a:off x="277921" y="186357"/>
            <a:ext cx="7989257" cy="593111"/>
          </a:xfrm>
        </p:spPr>
        <p:txBody>
          <a:bodyPr>
            <a:normAutofit/>
          </a:bodyPr>
          <a:lstStyle>
            <a:lvl1pPr>
              <a:defRPr sz="2400" b="1" i="0" cap="all" baseline="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B26C2DC4-BF29-4CE1-B2EC-FDC5D12BDD0B}"/>
              </a:ext>
            </a:extLst>
          </p:cNvPr>
          <p:cNvSpPr>
            <a:spLocks noGrp="1"/>
          </p:cNvSpPr>
          <p:nvPr>
            <p:ph type="sldNum" sz="quarter" idx="4"/>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Tree>
    <p:extLst>
      <p:ext uri="{BB962C8B-B14F-4D97-AF65-F5344CB8AC3E}">
        <p14:creationId xmlns:p14="http://schemas.microsoft.com/office/powerpoint/2010/main" val="3439261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2" name="Content Placeholder 5">
            <a:extLst>
              <a:ext uri="{FF2B5EF4-FFF2-40B4-BE49-F238E27FC236}">
                <a16:creationId xmlns:a16="http://schemas.microsoft.com/office/drawing/2014/main" id="{9E2EAD68-D778-5C46-B50E-45F608C8270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30016" y="4658696"/>
            <a:ext cx="713984" cy="484804"/>
          </a:xfrm>
          <a:prstGeom prst="rect">
            <a:avLst/>
          </a:prstGeom>
        </p:spPr>
      </p:pic>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81C9AAC4-0882-9A48-BFC5-0522B690D6D0}"/>
              </a:ext>
              <a:ext uri="{C183D7F6-B498-43B3-948B-1728B52AA6E4}">
                <adec:decorative xmlns:adec="http://schemas.microsoft.com/office/drawing/2017/decorative" val="1"/>
              </a:ext>
            </a:extLst>
          </p:cNvPr>
          <p:cNvSpPr/>
          <p:nvPr userDrawn="1"/>
        </p:nvSpPr>
        <p:spPr>
          <a:xfrm>
            <a:off x="201706" y="168089"/>
            <a:ext cx="8942294" cy="598393"/>
          </a:xfrm>
          <a:prstGeom prst="rect">
            <a:avLst/>
          </a:prstGeom>
          <a:gradFill>
            <a:gsLst>
              <a:gs pos="17000">
                <a:srgbClr val="1188AC"/>
              </a:gs>
              <a:gs pos="100000">
                <a:srgbClr val="27CFCA"/>
              </a:gs>
            </a:gsLst>
            <a:lin ang="16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9">
            <a:extLst>
              <a:ext uri="{FF2B5EF4-FFF2-40B4-BE49-F238E27FC236}">
                <a16:creationId xmlns:a16="http://schemas.microsoft.com/office/drawing/2014/main" id="{C5230312-35A3-B74E-BDE2-9D18960833C5}"/>
              </a:ext>
            </a:extLst>
          </p:cNvPr>
          <p:cNvSpPr>
            <a:spLocks noGrp="1"/>
          </p:cNvSpPr>
          <p:nvPr>
            <p:ph type="title"/>
          </p:nvPr>
        </p:nvSpPr>
        <p:spPr>
          <a:xfrm>
            <a:off x="277921" y="186357"/>
            <a:ext cx="7989257" cy="593111"/>
          </a:xfrm>
        </p:spPr>
        <p:txBody>
          <a:bodyPr>
            <a:normAutofit/>
          </a:bodyPr>
          <a:lstStyle>
            <a:lvl1pPr>
              <a:defRPr sz="2400" b="1" i="0" cap="all" baseline="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FCA36792-83E0-4E29-AF1F-C06B40CB977B}"/>
              </a:ext>
            </a:extLst>
          </p:cNvPr>
          <p:cNvSpPr>
            <a:spLocks noGrp="1"/>
          </p:cNvSpPr>
          <p:nvPr>
            <p:ph type="sldNum" sz="quarter" idx="4"/>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Tree>
    <p:extLst>
      <p:ext uri="{BB962C8B-B14F-4D97-AF65-F5344CB8AC3E}">
        <p14:creationId xmlns:p14="http://schemas.microsoft.com/office/powerpoint/2010/main" val="4287716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Content Placeholder 5">
            <a:extLst>
              <a:ext uri="{FF2B5EF4-FFF2-40B4-BE49-F238E27FC236}">
                <a16:creationId xmlns:a16="http://schemas.microsoft.com/office/drawing/2014/main" id="{694952A4-63F6-A941-B9E2-2AA329C725B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30016" y="4658696"/>
            <a:ext cx="713984" cy="484804"/>
          </a:xfrm>
          <a:prstGeom prst="rect">
            <a:avLst/>
          </a:prstGeom>
        </p:spPr>
      </p:pic>
      <p:sp>
        <p:nvSpPr>
          <p:cNvPr id="6" name="Content Placeholder 5"/>
          <p:cNvSpPr>
            <a:spLocks noGrp="1"/>
          </p:cNvSpPr>
          <p:nvPr>
            <p:ph sz="quarter" idx="4"/>
          </p:nvPr>
        </p:nvSpPr>
        <p:spPr>
          <a:xfrm>
            <a:off x="4629150" y="1639835"/>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021901"/>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639835"/>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629842" y="1021901"/>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Rectangle 11">
            <a:extLst>
              <a:ext uri="{FF2B5EF4-FFF2-40B4-BE49-F238E27FC236}">
                <a16:creationId xmlns:a16="http://schemas.microsoft.com/office/drawing/2014/main" id="{27AC3FE3-A3F7-3E4E-8FCC-8FE7B7239C98}"/>
              </a:ext>
              <a:ext uri="{C183D7F6-B498-43B3-948B-1728B52AA6E4}">
                <adec:decorative xmlns:adec="http://schemas.microsoft.com/office/drawing/2017/decorative" val="1"/>
              </a:ext>
            </a:extLst>
          </p:cNvPr>
          <p:cNvSpPr/>
          <p:nvPr userDrawn="1"/>
        </p:nvSpPr>
        <p:spPr>
          <a:xfrm>
            <a:off x="201706" y="168089"/>
            <a:ext cx="8942294" cy="598393"/>
          </a:xfrm>
          <a:prstGeom prst="rect">
            <a:avLst/>
          </a:prstGeom>
          <a:gradFill>
            <a:gsLst>
              <a:gs pos="17000">
                <a:srgbClr val="1188AC"/>
              </a:gs>
              <a:gs pos="100000">
                <a:srgbClr val="27CFCA"/>
              </a:gs>
            </a:gsLst>
            <a:lin ang="16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itle 9">
            <a:extLst>
              <a:ext uri="{FF2B5EF4-FFF2-40B4-BE49-F238E27FC236}">
                <a16:creationId xmlns:a16="http://schemas.microsoft.com/office/drawing/2014/main" id="{12FFBB5E-C9EE-DA45-A475-7223BFFC9237}"/>
              </a:ext>
            </a:extLst>
          </p:cNvPr>
          <p:cNvSpPr>
            <a:spLocks noGrp="1"/>
          </p:cNvSpPr>
          <p:nvPr>
            <p:ph type="title"/>
          </p:nvPr>
        </p:nvSpPr>
        <p:spPr>
          <a:xfrm>
            <a:off x="277921" y="186357"/>
            <a:ext cx="7989257" cy="593111"/>
          </a:xfrm>
        </p:spPr>
        <p:txBody>
          <a:bodyPr>
            <a:normAutofit/>
          </a:bodyPr>
          <a:lstStyle>
            <a:lvl1pPr>
              <a:defRPr sz="2400" b="1" i="0" cap="all" baseline="0">
                <a:solidFill>
                  <a:schemeClr val="bg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1A4C6F6F-7D99-4317-9A5B-7B7E5FB14A6C}"/>
              </a:ext>
            </a:extLst>
          </p:cNvPr>
          <p:cNvSpPr>
            <a:spLocks noGrp="1"/>
          </p:cNvSpPr>
          <p:nvPr>
            <p:ph type="sldNum" sz="quarter" idx="10"/>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Tree>
    <p:extLst>
      <p:ext uri="{BB962C8B-B14F-4D97-AF65-F5344CB8AC3E}">
        <p14:creationId xmlns:p14="http://schemas.microsoft.com/office/powerpoint/2010/main" val="820884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blank">
    <p:spTree>
      <p:nvGrpSpPr>
        <p:cNvPr id="1" name=""/>
        <p:cNvGrpSpPr/>
        <p:nvPr/>
      </p:nvGrpSpPr>
      <p:grpSpPr>
        <a:xfrm>
          <a:off x="0" y="0"/>
          <a:ext cx="0" cy="0"/>
          <a:chOff x="0" y="0"/>
          <a:chExt cx="0" cy="0"/>
        </a:xfrm>
      </p:grpSpPr>
      <p:pic>
        <p:nvPicPr>
          <p:cNvPr id="12" name="Content Placeholder 5">
            <a:extLst>
              <a:ext uri="{FF2B5EF4-FFF2-40B4-BE49-F238E27FC236}">
                <a16:creationId xmlns:a16="http://schemas.microsoft.com/office/drawing/2014/main" id="{73D4E7C0-CDF2-B247-94CE-2CADB63F556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30016" y="4658696"/>
            <a:ext cx="713984" cy="484804"/>
          </a:xfrm>
          <a:prstGeom prst="rect">
            <a:avLst/>
          </a:prstGeom>
        </p:spPr>
      </p:pic>
      <p:sp>
        <p:nvSpPr>
          <p:cNvPr id="10" name="Rectangle 9">
            <a:extLst>
              <a:ext uri="{FF2B5EF4-FFF2-40B4-BE49-F238E27FC236}">
                <a16:creationId xmlns:a16="http://schemas.microsoft.com/office/drawing/2014/main" id="{AFBF065D-BB3C-0A46-AEE8-3F840090F0B7}"/>
              </a:ext>
              <a:ext uri="{C183D7F6-B498-43B3-948B-1728B52AA6E4}">
                <adec:decorative xmlns:adec="http://schemas.microsoft.com/office/drawing/2017/decorative" val="1"/>
              </a:ext>
            </a:extLst>
          </p:cNvPr>
          <p:cNvSpPr/>
          <p:nvPr userDrawn="1"/>
        </p:nvSpPr>
        <p:spPr>
          <a:xfrm>
            <a:off x="201706" y="168089"/>
            <a:ext cx="8942294" cy="598393"/>
          </a:xfrm>
          <a:prstGeom prst="rect">
            <a:avLst/>
          </a:prstGeom>
          <a:gradFill>
            <a:gsLst>
              <a:gs pos="17000">
                <a:srgbClr val="1188AC"/>
              </a:gs>
              <a:gs pos="100000">
                <a:srgbClr val="27CFCA"/>
              </a:gs>
            </a:gsLst>
            <a:lin ang="16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9">
            <a:extLst>
              <a:ext uri="{FF2B5EF4-FFF2-40B4-BE49-F238E27FC236}">
                <a16:creationId xmlns:a16="http://schemas.microsoft.com/office/drawing/2014/main" id="{355C8479-90FF-A24E-B69F-3332A54DF840}"/>
              </a:ext>
            </a:extLst>
          </p:cNvPr>
          <p:cNvSpPr>
            <a:spLocks noGrp="1"/>
          </p:cNvSpPr>
          <p:nvPr>
            <p:ph type="title"/>
          </p:nvPr>
        </p:nvSpPr>
        <p:spPr>
          <a:xfrm>
            <a:off x="277921" y="186357"/>
            <a:ext cx="7989257" cy="593111"/>
          </a:xfrm>
        </p:spPr>
        <p:txBody>
          <a:bodyPr>
            <a:normAutofit/>
          </a:bodyPr>
          <a:lstStyle>
            <a:lvl1pPr>
              <a:defRPr sz="2400" b="1" i="0" cap="all" baseline="0">
                <a:solidFill>
                  <a:schemeClr val="bg1"/>
                </a:solidFill>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001ED9A6-F955-4E92-A1AD-C2A90326CDA2}"/>
              </a:ext>
            </a:extLst>
          </p:cNvPr>
          <p:cNvSpPr>
            <a:spLocks noGrp="1"/>
          </p:cNvSpPr>
          <p:nvPr>
            <p:ph type="sldNum" sz="quarter" idx="4"/>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Tree>
    <p:extLst>
      <p:ext uri="{BB962C8B-B14F-4D97-AF65-F5344CB8AC3E}">
        <p14:creationId xmlns:p14="http://schemas.microsoft.com/office/powerpoint/2010/main" val="1072638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8589170-8FC8-4301-8818-EFBF739013E4}"/>
              </a:ext>
            </a:extLst>
          </p:cNvPr>
          <p:cNvSpPr>
            <a:spLocks noGrp="1"/>
          </p:cNvSpPr>
          <p:nvPr>
            <p:ph type="sldNum" sz="quarter" idx="4"/>
          </p:nvPr>
        </p:nvSpPr>
        <p:spPr>
          <a:xfrm>
            <a:off x="3543300" y="4780150"/>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DB51387B-9FE6-42AE-90BD-457AD976FD83}" type="slidenum">
              <a:rPr lang="en-US" smtClean="0"/>
              <a:pPr/>
              <a:t>‹#›</a:t>
            </a:fld>
            <a:endParaRPr lang="en-US" dirty="0"/>
          </a:p>
        </p:txBody>
      </p:sp>
      <p:sp>
        <p:nvSpPr>
          <p:cNvPr id="7" name="Footer Placeholder 6">
            <a:extLst>
              <a:ext uri="{FF2B5EF4-FFF2-40B4-BE49-F238E27FC236}">
                <a16:creationId xmlns:a16="http://schemas.microsoft.com/office/drawing/2014/main" id="{4B32FB63-BE99-4BFB-B173-0726675A65F6}"/>
              </a:ext>
            </a:extLst>
          </p:cNvPr>
          <p:cNvSpPr>
            <a:spLocks noGrp="1"/>
          </p:cNvSpPr>
          <p:nvPr>
            <p:ph type="ftr" sz="quarter" idx="3"/>
          </p:nvPr>
        </p:nvSpPr>
        <p:spPr>
          <a:xfrm>
            <a:off x="578512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534984487"/>
      </p:ext>
    </p:extLst>
  </p:cSld>
  <p:clrMap bg1="lt1" tx1="dk1" bg2="lt2" tx2="dk2" accent1="accent1" accent2="accent2" accent3="accent3" accent4="accent4" accent5="accent5" accent6="accent6" hlink="hlink" folHlink="folHlink"/>
  <p:sldLayoutIdLst>
    <p:sldLayoutId id="2147483668" r:id="rId1"/>
    <p:sldLayoutId id="2147483667" r:id="rId2"/>
    <p:sldLayoutId id="2147483662" r:id="rId3"/>
    <p:sldLayoutId id="2147483664" r:id="rId4"/>
    <p:sldLayoutId id="2147483665" r:id="rId5"/>
    <p:sldLayoutId id="2147483661"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uihealth.uic.edu/ui-health-project-support/"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3" Type="http://schemas.openxmlformats.org/officeDocument/2006/relationships/hyperlink" Target="https://uihealth.uic.edu/ui-health-project-support/" TargetMode="External"/><Relationship Id="rId2" Type="http://schemas.openxmlformats.org/officeDocument/2006/relationships/slideLayout" Target="../slideLayouts/slideLayout4.xml"/><Relationship Id="rId1" Type="http://schemas.openxmlformats.org/officeDocument/2006/relationships/themeOverride" Target="../theme/themeOverride2.xml"/><Relationship Id="rId5" Type="http://schemas.openxmlformats.org/officeDocument/2006/relationships/hyperlink" Target="https://www.exerciseprolive.com/home-exercise-software/epic-logo/" TargetMode="External"/><Relationship Id="rId4" Type="http://schemas.openxmlformats.org/officeDocument/2006/relationships/hyperlink" Target="https://seekvectorlogo.com/cerner-vector-logo-svg/"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jfif"/><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hyperlink" Target="https://www.exerciseprolive.com/home-exercise-software/epic-logo/" TargetMode="External"/><Relationship Id="rId4" Type="http://schemas.openxmlformats.org/officeDocument/2006/relationships/hyperlink" Target="https://seekvectorlogo.com/cerner-vector-logo-sv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740EEE-70ED-7845-B40A-B4AD00F36EF6}"/>
              </a:ext>
            </a:extLst>
          </p:cNvPr>
          <p:cNvSpPr txBox="1"/>
          <p:nvPr/>
        </p:nvSpPr>
        <p:spPr>
          <a:xfrm>
            <a:off x="323850" y="2571750"/>
            <a:ext cx="4248150" cy="707886"/>
          </a:xfrm>
          <a:prstGeom prst="rect">
            <a:avLst/>
          </a:prstGeom>
          <a:noFill/>
          <a:effectLst/>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UI Health – Digital Transformation during COVID-19</a:t>
            </a:r>
            <a:endParaRPr lang="en-US" sz="2000" b="1" cap="all" dirty="0">
              <a:solidFill>
                <a:schemeClr val="bg1"/>
              </a:solidFill>
              <a:latin typeface="Times New Roman" panose="02020603050405020304" pitchFamily="18" charset="0"/>
              <a:ea typeface="Arial" charset="0"/>
              <a:cs typeface="Times New Roman" panose="02020603050405020304" pitchFamily="18" charset="0"/>
            </a:endParaRPr>
          </a:p>
        </p:txBody>
      </p:sp>
    </p:spTree>
    <p:extLst>
      <p:ext uri="{BB962C8B-B14F-4D97-AF65-F5344CB8AC3E}">
        <p14:creationId xmlns:p14="http://schemas.microsoft.com/office/powerpoint/2010/main" val="266312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POST COVID-19 (SEPTEMBER 2020) : IT CHANGES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1120746"/>
            <a:ext cx="8520600" cy="3628675"/>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sym typeface="Arial"/>
              </a:rPr>
              <a:t>Migration of EMR system to EPIC on 12</a:t>
            </a:r>
            <a:r>
              <a:rPr lang="en-US" sz="1600" baseline="30000" dirty="0">
                <a:sym typeface="Arial"/>
              </a:rPr>
              <a:t>th</a:t>
            </a:r>
            <a:r>
              <a:rPr lang="en-US" sz="1600" dirty="0">
                <a:sym typeface="Arial"/>
              </a:rPr>
              <a:t> September 2020.</a:t>
            </a:r>
          </a:p>
          <a:p>
            <a:pPr marL="374650" indent="-285750" algn="just">
              <a:lnSpc>
                <a:spcPct val="150000"/>
              </a:lnSpc>
              <a:spcBef>
                <a:spcPts val="0"/>
              </a:spcBef>
              <a:buClr>
                <a:schemeClr val="dk1"/>
              </a:buClr>
              <a:buSzPts val="2200"/>
            </a:pPr>
            <a:r>
              <a:rPr lang="en-US" sz="1600" dirty="0">
                <a:sym typeface="Arial"/>
              </a:rPr>
              <a:t>Deployment of new developments in EPIC based on COVID-19 requirements.</a:t>
            </a:r>
          </a:p>
          <a:p>
            <a:pPr marL="374650" lvl="0" indent="-285750" algn="just">
              <a:lnSpc>
                <a:spcPct val="150000"/>
              </a:lnSpc>
              <a:spcBef>
                <a:spcPts val="0"/>
              </a:spcBef>
              <a:buClr>
                <a:schemeClr val="dk1"/>
              </a:buClr>
              <a:buSzPts val="2200"/>
            </a:pPr>
            <a:r>
              <a:rPr lang="en-US" sz="1600" dirty="0">
                <a:sym typeface="Arial"/>
              </a:rPr>
              <a:t>Creation of personalized space for patients inside MyChart containing past and future appointments, primary physician information, prescription, and vaccination information.</a:t>
            </a:r>
          </a:p>
          <a:p>
            <a:pPr marL="374650" indent="-285750" algn="just">
              <a:lnSpc>
                <a:spcPct val="150000"/>
              </a:lnSpc>
              <a:spcBef>
                <a:spcPts val="0"/>
              </a:spcBef>
              <a:buClr>
                <a:schemeClr val="dk1"/>
              </a:buClr>
              <a:buSzPts val="2200"/>
            </a:pPr>
            <a:r>
              <a:rPr lang="en-US" sz="1600" dirty="0"/>
              <a:t>Utilization of EPIC for contact tracing.</a:t>
            </a:r>
            <a:endParaRPr lang="en-US" sz="1600" dirty="0">
              <a:sym typeface="Arial"/>
            </a:endParaRPr>
          </a:p>
          <a:p>
            <a:pPr marL="374650" indent="-285750" algn="just">
              <a:lnSpc>
                <a:spcPct val="150000"/>
              </a:lnSpc>
              <a:spcBef>
                <a:spcPts val="0"/>
              </a:spcBef>
              <a:buClr>
                <a:schemeClr val="dk1"/>
              </a:buClr>
              <a:buSzPts val="2200"/>
            </a:pPr>
            <a:endParaRPr lang="en-US" sz="1600" dirty="0">
              <a:sym typeface="Arial"/>
            </a:endParaRPr>
          </a:p>
          <a:p>
            <a:pPr marL="374650" indent="-285750" algn="just">
              <a:lnSpc>
                <a:spcPct val="150000"/>
              </a:lnSpc>
              <a:spcBef>
                <a:spcPts val="0"/>
              </a:spcBef>
              <a:buClr>
                <a:schemeClr val="dk1"/>
              </a:buClr>
              <a:buSzPts val="2200"/>
            </a:pPr>
            <a:endParaRPr lang="en-US" sz="1600" dirty="0">
              <a:sym typeface="Arial"/>
            </a:endParaRPr>
          </a:p>
          <a:p>
            <a:pPr marL="374650" lvl="0" indent="-285750" algn="just">
              <a:lnSpc>
                <a:spcPct val="150000"/>
              </a:lnSpc>
              <a:spcBef>
                <a:spcPts val="0"/>
              </a:spcBef>
              <a:buClr>
                <a:schemeClr val="dk1"/>
              </a:buClr>
              <a:buSzPts val="2200"/>
            </a:pPr>
            <a:endParaRPr lang="en-US" sz="1600" dirty="0">
              <a:sym typeface="Arial"/>
            </a:endParaRPr>
          </a:p>
          <a:p>
            <a:pPr marL="374650" lvl="0" indent="-285750">
              <a:lnSpc>
                <a:spcPct val="150000"/>
              </a:lnSpc>
              <a:spcBef>
                <a:spcPts val="0"/>
              </a:spcBef>
              <a:buClr>
                <a:schemeClr val="dk1"/>
              </a:buClr>
              <a:buSzPts val="2200"/>
            </a:pPr>
            <a:endParaRPr lang="en-US" sz="1600" dirty="0"/>
          </a:p>
        </p:txBody>
      </p:sp>
      <p:sp>
        <p:nvSpPr>
          <p:cNvPr id="2" name="Slide Number Placeholder 1">
            <a:extLst>
              <a:ext uri="{FF2B5EF4-FFF2-40B4-BE49-F238E27FC236}">
                <a16:creationId xmlns:a16="http://schemas.microsoft.com/office/drawing/2014/main" id="{36BE566C-DF21-4A34-809E-85A6F4CAD4C3}"/>
              </a:ext>
            </a:extLst>
          </p:cNvPr>
          <p:cNvSpPr>
            <a:spLocks noGrp="1"/>
          </p:cNvSpPr>
          <p:nvPr>
            <p:ph type="sldNum" sz="quarter" idx="4"/>
          </p:nvPr>
        </p:nvSpPr>
        <p:spPr/>
        <p:txBody>
          <a:bodyPr/>
          <a:lstStyle/>
          <a:p>
            <a:fld id="{DB51387B-9FE6-42AE-90BD-457AD976FD83}" type="slidenum">
              <a:rPr lang="en-US" smtClean="0"/>
              <a:pPr/>
              <a:t>10</a:t>
            </a:fld>
            <a:endParaRPr lang="en-US" dirty="0"/>
          </a:p>
        </p:txBody>
      </p:sp>
    </p:spTree>
    <p:extLst>
      <p:ext uri="{BB962C8B-B14F-4D97-AF65-F5344CB8AC3E}">
        <p14:creationId xmlns:p14="http://schemas.microsoft.com/office/powerpoint/2010/main" val="2596497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POST COVID-19 (OCTOBER 2020 – APRIL 2021): IT CHANGES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846160"/>
            <a:ext cx="8520600" cy="2292825"/>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t>Utilization of EPIC to administer vaccinations.</a:t>
            </a:r>
          </a:p>
          <a:p>
            <a:pPr marL="374650" indent="-285750" algn="just">
              <a:lnSpc>
                <a:spcPct val="150000"/>
              </a:lnSpc>
              <a:spcBef>
                <a:spcPts val="0"/>
              </a:spcBef>
              <a:buClr>
                <a:schemeClr val="dk1"/>
              </a:buClr>
              <a:buSzPts val="2200"/>
            </a:pPr>
            <a:r>
              <a:rPr lang="en-US" sz="1600" dirty="0"/>
              <a:t>Release of targeted emails and text messages to the registered patients of UI Health based on specific segmentations to boost immunization.</a:t>
            </a:r>
            <a:endParaRPr lang="en-US" sz="1600" dirty="0">
              <a:sym typeface="Arial"/>
            </a:endParaRPr>
          </a:p>
          <a:p>
            <a:pPr marL="374650" indent="-285750" algn="just">
              <a:lnSpc>
                <a:spcPct val="150000"/>
              </a:lnSpc>
              <a:spcBef>
                <a:spcPts val="0"/>
              </a:spcBef>
              <a:buClr>
                <a:schemeClr val="dk1"/>
              </a:buClr>
              <a:buSzPts val="2200"/>
            </a:pPr>
            <a:r>
              <a:rPr lang="en-US" sz="1600" dirty="0">
                <a:sym typeface="Arial"/>
              </a:rPr>
              <a:t>Introduction of open scheduling to boost immunization.</a:t>
            </a:r>
          </a:p>
          <a:p>
            <a:pPr marL="374650" indent="-285750" algn="just">
              <a:lnSpc>
                <a:spcPct val="150000"/>
              </a:lnSpc>
              <a:spcBef>
                <a:spcPts val="0"/>
              </a:spcBef>
              <a:buClr>
                <a:schemeClr val="dk1"/>
              </a:buClr>
              <a:buSzPts val="2200"/>
            </a:pPr>
            <a:r>
              <a:rPr lang="en-US" sz="1600" dirty="0">
                <a:sym typeface="Arial"/>
              </a:rPr>
              <a:t>Determination of heat areas based on the vaccinated population by area.</a:t>
            </a:r>
          </a:p>
          <a:p>
            <a:pPr marL="374650" indent="-285750" algn="just">
              <a:lnSpc>
                <a:spcPct val="150000"/>
              </a:lnSpc>
              <a:spcBef>
                <a:spcPts val="0"/>
              </a:spcBef>
              <a:buClr>
                <a:schemeClr val="dk1"/>
              </a:buClr>
              <a:buSzPts val="2200"/>
            </a:pPr>
            <a:r>
              <a:rPr lang="en-US" sz="1600" dirty="0">
                <a:sym typeface="Arial"/>
              </a:rPr>
              <a:t>Project SUPPORT was launched to initiate outbound calls for vaccine appointments.</a:t>
            </a:r>
          </a:p>
          <a:p>
            <a:pPr marL="374650" indent="-285750" algn="just">
              <a:lnSpc>
                <a:spcPct val="150000"/>
              </a:lnSpc>
              <a:spcBef>
                <a:spcPts val="0"/>
              </a:spcBef>
              <a:buClr>
                <a:schemeClr val="dk1"/>
              </a:buClr>
              <a:buSzPts val="2200"/>
            </a:pPr>
            <a:endParaRPr lang="en-US" sz="1600" dirty="0">
              <a:sym typeface="Arial"/>
            </a:endParaRPr>
          </a:p>
          <a:p>
            <a:pPr marL="88900" indent="0" algn="just">
              <a:lnSpc>
                <a:spcPct val="150000"/>
              </a:lnSpc>
              <a:spcBef>
                <a:spcPts val="0"/>
              </a:spcBef>
              <a:buClr>
                <a:schemeClr val="dk1"/>
              </a:buClr>
              <a:buSzPts val="2200"/>
              <a:buNone/>
            </a:pPr>
            <a:endParaRPr lang="en-US" sz="1600" dirty="0">
              <a:sym typeface="Arial"/>
            </a:endParaRPr>
          </a:p>
          <a:p>
            <a:pPr marL="374650" indent="-285750" algn="just">
              <a:lnSpc>
                <a:spcPct val="150000"/>
              </a:lnSpc>
              <a:spcBef>
                <a:spcPts val="0"/>
              </a:spcBef>
              <a:buClr>
                <a:schemeClr val="dk1"/>
              </a:buClr>
              <a:buSzPts val="2200"/>
            </a:pPr>
            <a:endParaRPr lang="en-US" sz="1600" dirty="0">
              <a:sym typeface="Arial"/>
            </a:endParaRPr>
          </a:p>
          <a:p>
            <a:pPr marL="374650" lvl="0" indent="-285750" algn="just">
              <a:lnSpc>
                <a:spcPct val="150000"/>
              </a:lnSpc>
              <a:spcBef>
                <a:spcPts val="0"/>
              </a:spcBef>
              <a:buClr>
                <a:schemeClr val="dk1"/>
              </a:buClr>
              <a:buSzPts val="2200"/>
            </a:pPr>
            <a:endParaRPr lang="en-US" sz="1600" dirty="0">
              <a:sym typeface="Arial"/>
            </a:endParaRPr>
          </a:p>
          <a:p>
            <a:pPr marL="374650" lvl="0" indent="-285750">
              <a:lnSpc>
                <a:spcPct val="150000"/>
              </a:lnSpc>
              <a:spcBef>
                <a:spcPts val="0"/>
              </a:spcBef>
              <a:buClr>
                <a:schemeClr val="dk1"/>
              </a:buClr>
              <a:buSzPts val="2200"/>
            </a:pPr>
            <a:endParaRPr lang="en-US" sz="1600" dirty="0"/>
          </a:p>
        </p:txBody>
      </p:sp>
      <p:pic>
        <p:nvPicPr>
          <p:cNvPr id="4" name="Picture 3">
            <a:extLst>
              <a:ext uri="{FF2B5EF4-FFF2-40B4-BE49-F238E27FC236}">
                <a16:creationId xmlns:a16="http://schemas.microsoft.com/office/drawing/2014/main" id="{9509A768-E706-4E42-A02C-B526450F4B07}"/>
              </a:ext>
            </a:extLst>
          </p:cNvPr>
          <p:cNvPicPr>
            <a:picLocks noChangeAspect="1"/>
          </p:cNvPicPr>
          <p:nvPr/>
        </p:nvPicPr>
        <p:blipFill>
          <a:blip r:embed="rId2"/>
          <a:stretch>
            <a:fillRect/>
          </a:stretch>
        </p:blipFill>
        <p:spPr>
          <a:xfrm>
            <a:off x="3188892" y="3423090"/>
            <a:ext cx="2766215" cy="1277874"/>
          </a:xfrm>
          <a:prstGeom prst="rect">
            <a:avLst/>
          </a:prstGeom>
        </p:spPr>
      </p:pic>
      <p:sp>
        <p:nvSpPr>
          <p:cNvPr id="6" name="Rectangle 5">
            <a:extLst>
              <a:ext uri="{FF2B5EF4-FFF2-40B4-BE49-F238E27FC236}">
                <a16:creationId xmlns:a16="http://schemas.microsoft.com/office/drawing/2014/main" id="{EF8831BC-6D56-48AD-B4AD-1D38B583F637}"/>
              </a:ext>
            </a:extLst>
          </p:cNvPr>
          <p:cNvSpPr/>
          <p:nvPr/>
        </p:nvSpPr>
        <p:spPr>
          <a:xfrm>
            <a:off x="3405695" y="3205677"/>
            <a:ext cx="2332610" cy="256289"/>
          </a:xfrm>
          <a:prstGeom prst="rect">
            <a:avLst/>
          </a:prstGeom>
        </p:spPr>
        <p:txBody>
          <a:bodyPr wrap="square">
            <a:spAutoFit/>
          </a:bodyPr>
          <a:lstStyle/>
          <a:p>
            <a:pPr marL="88900" algn="ctr" defTabSz="685800">
              <a:lnSpc>
                <a:spcPct val="110000"/>
              </a:lnSpc>
              <a:buClr>
                <a:schemeClr val="dk1"/>
              </a:buClr>
              <a:buSzPts val="2200"/>
            </a:pPr>
            <a:r>
              <a:rPr lang="en-US" sz="1050" dirty="0"/>
              <a:t>Project SUPPORT workflow</a:t>
            </a:r>
          </a:p>
        </p:txBody>
      </p:sp>
      <p:sp>
        <p:nvSpPr>
          <p:cNvPr id="7" name="TextBox 6">
            <a:extLst>
              <a:ext uri="{FF2B5EF4-FFF2-40B4-BE49-F238E27FC236}">
                <a16:creationId xmlns:a16="http://schemas.microsoft.com/office/drawing/2014/main" id="{1AB0E302-257F-42A2-9BC0-746A1FC6602B}"/>
              </a:ext>
            </a:extLst>
          </p:cNvPr>
          <p:cNvSpPr txBox="1"/>
          <p:nvPr/>
        </p:nvSpPr>
        <p:spPr>
          <a:xfrm>
            <a:off x="2851080" y="4579975"/>
            <a:ext cx="3630305" cy="276999"/>
          </a:xfrm>
          <a:prstGeom prst="rect">
            <a:avLst/>
          </a:prstGeom>
          <a:noFill/>
        </p:spPr>
        <p:txBody>
          <a:bodyPr wrap="square" rtlCol="0">
            <a:spAutoFit/>
          </a:bodyPr>
          <a:lstStyle/>
          <a:p>
            <a:r>
              <a:rPr lang="en-US" sz="1000" dirty="0">
                <a:hlinkClick r:id="rId3">
                  <a:extLst>
                    <a:ext uri="{A12FA001-AC4F-418D-AE19-62706E023703}">
                      <ahyp:hlinkClr xmlns:ahyp="http://schemas.microsoft.com/office/drawing/2018/hyperlinkcolor" val="tx"/>
                    </a:ext>
                  </a:extLst>
                </a:hlinkClick>
              </a:rPr>
              <a:t>Source:</a:t>
            </a:r>
            <a:r>
              <a:rPr lang="en-US" sz="1200" dirty="0">
                <a:hlinkClick r:id="rId3">
                  <a:extLst>
                    <a:ext uri="{A12FA001-AC4F-418D-AE19-62706E023703}">
                      <ahyp:hlinkClr xmlns:ahyp="http://schemas.microsoft.com/office/drawing/2018/hyperlinkcolor" val="tx"/>
                    </a:ext>
                  </a:extLst>
                </a:hlinkClick>
              </a:rPr>
              <a:t> </a:t>
            </a:r>
            <a:r>
              <a:rPr lang="en-US" sz="1050" dirty="0">
                <a:hlinkClick r:id="rId3"/>
              </a:rPr>
              <a:t>https://uihealth.uic.edu/ui-health-project-support/</a:t>
            </a:r>
            <a:endParaRPr lang="en-US" sz="1050" dirty="0"/>
          </a:p>
        </p:txBody>
      </p:sp>
      <p:sp>
        <p:nvSpPr>
          <p:cNvPr id="2" name="Slide Number Placeholder 1">
            <a:extLst>
              <a:ext uri="{FF2B5EF4-FFF2-40B4-BE49-F238E27FC236}">
                <a16:creationId xmlns:a16="http://schemas.microsoft.com/office/drawing/2014/main" id="{91E66C9A-2C71-47B7-AFD5-778031C09E8D}"/>
              </a:ext>
            </a:extLst>
          </p:cNvPr>
          <p:cNvSpPr>
            <a:spLocks noGrp="1"/>
          </p:cNvSpPr>
          <p:nvPr>
            <p:ph type="sldNum" sz="quarter" idx="4"/>
          </p:nvPr>
        </p:nvSpPr>
        <p:spPr/>
        <p:txBody>
          <a:bodyPr/>
          <a:lstStyle/>
          <a:p>
            <a:fld id="{DB51387B-9FE6-42AE-90BD-457AD976FD83}" type="slidenum">
              <a:rPr lang="en-US" smtClean="0"/>
              <a:pPr/>
              <a:t>11</a:t>
            </a:fld>
            <a:endParaRPr lang="en-US" dirty="0"/>
          </a:p>
        </p:txBody>
      </p:sp>
    </p:spTree>
    <p:extLst>
      <p:ext uri="{BB962C8B-B14F-4D97-AF65-F5344CB8AC3E}">
        <p14:creationId xmlns:p14="http://schemas.microsoft.com/office/powerpoint/2010/main" val="152475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sym typeface="Arial"/>
              </a:rPr>
              <a:t>Findings: Epic MyChart Adoption</a:t>
            </a:r>
            <a:endParaRPr lang="en-US" sz="2000"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1176150"/>
            <a:ext cx="8520600" cy="366047"/>
          </a:xfrm>
          <a:prstGeom prst="rect">
            <a:avLst/>
          </a:prstGeom>
        </p:spPr>
        <p:txBody>
          <a:bodyPr spcFirstLastPara="1" vert="horz" wrap="square" lIns="91425" tIns="91425" rIns="91425" bIns="91425" rtlCol="0" anchor="t" anchorCtr="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nSpc>
                <a:spcPct val="100000"/>
              </a:lnSpc>
              <a:spcBef>
                <a:spcPts val="0"/>
              </a:spcBef>
              <a:buNone/>
            </a:pPr>
            <a:r>
              <a:rPr lang="en-US" sz="1600" dirty="0">
                <a:solidFill>
                  <a:srgbClr val="000000"/>
                </a:solidFill>
                <a:highlight>
                  <a:srgbClr val="FFFFFF"/>
                </a:highlight>
                <a:ea typeface="Arial"/>
                <a:cs typeface="Arial"/>
                <a:sym typeface="Arial"/>
              </a:rPr>
              <a:t>40% of UI Health patients are active in Epic MyChart.</a:t>
            </a:r>
            <a:endParaRPr lang="en-US" sz="1600" dirty="0">
              <a:solidFill>
                <a:srgbClr val="000000"/>
              </a:solidFill>
              <a:ea typeface="Arial"/>
              <a:cs typeface="Arial"/>
              <a:sym typeface="Arial"/>
            </a:endParaRP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3A18EF20-2A50-B741-A4D4-582674E5DC72}"/>
              </a:ext>
            </a:extLst>
          </p:cNvPr>
          <p:cNvPicPr>
            <a:picLocks noChangeAspect="1"/>
          </p:cNvPicPr>
          <p:nvPr/>
        </p:nvPicPr>
        <p:blipFill>
          <a:blip r:embed="rId2"/>
          <a:stretch>
            <a:fillRect/>
          </a:stretch>
        </p:blipFill>
        <p:spPr>
          <a:xfrm>
            <a:off x="259134" y="1807905"/>
            <a:ext cx="4303553" cy="2641265"/>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A18BE078-9143-9249-8178-953C215669CE}"/>
              </a:ext>
            </a:extLst>
          </p:cNvPr>
          <p:cNvPicPr>
            <a:picLocks noChangeAspect="1"/>
          </p:cNvPicPr>
          <p:nvPr/>
        </p:nvPicPr>
        <p:blipFill>
          <a:blip r:embed="rId3"/>
          <a:stretch>
            <a:fillRect/>
          </a:stretch>
        </p:blipFill>
        <p:spPr>
          <a:xfrm>
            <a:off x="4858117" y="1807905"/>
            <a:ext cx="4006483" cy="2641265"/>
          </a:xfrm>
          <a:prstGeom prst="rect">
            <a:avLst/>
          </a:prstGeom>
        </p:spPr>
      </p:pic>
      <p:sp>
        <p:nvSpPr>
          <p:cNvPr id="2" name="TextBox 1">
            <a:extLst>
              <a:ext uri="{FF2B5EF4-FFF2-40B4-BE49-F238E27FC236}">
                <a16:creationId xmlns:a16="http://schemas.microsoft.com/office/drawing/2014/main" id="{241E5E8E-6798-4276-AC87-18EE0A37EBF4}"/>
              </a:ext>
            </a:extLst>
          </p:cNvPr>
          <p:cNvSpPr txBox="1"/>
          <p:nvPr/>
        </p:nvSpPr>
        <p:spPr>
          <a:xfrm>
            <a:off x="3538736" y="4614490"/>
            <a:ext cx="2227443" cy="246221"/>
          </a:xfrm>
          <a:prstGeom prst="rect">
            <a:avLst/>
          </a:prstGeom>
          <a:noFill/>
        </p:spPr>
        <p:txBody>
          <a:bodyPr wrap="square" rtlCol="0">
            <a:spAutoFit/>
          </a:bodyPr>
          <a:lstStyle/>
          <a:p>
            <a:r>
              <a:rPr lang="en-US" sz="1000" dirty="0"/>
              <a:t>Source: MyChart mobile application</a:t>
            </a:r>
          </a:p>
        </p:txBody>
      </p:sp>
      <p:sp>
        <p:nvSpPr>
          <p:cNvPr id="6" name="Slide Number Placeholder 5">
            <a:extLst>
              <a:ext uri="{FF2B5EF4-FFF2-40B4-BE49-F238E27FC236}">
                <a16:creationId xmlns:a16="http://schemas.microsoft.com/office/drawing/2014/main" id="{B10DD914-1B04-4626-AE5D-8BC8BBF50140}"/>
              </a:ext>
            </a:extLst>
          </p:cNvPr>
          <p:cNvSpPr>
            <a:spLocks noGrp="1"/>
          </p:cNvSpPr>
          <p:nvPr>
            <p:ph type="sldNum" sz="quarter" idx="4"/>
          </p:nvPr>
        </p:nvSpPr>
        <p:spPr/>
        <p:txBody>
          <a:bodyPr/>
          <a:lstStyle/>
          <a:p>
            <a:fld id="{DB51387B-9FE6-42AE-90BD-457AD976FD83}" type="slidenum">
              <a:rPr lang="en-US" smtClean="0"/>
              <a:pPr/>
              <a:t>12</a:t>
            </a:fld>
            <a:endParaRPr lang="en-US" dirty="0"/>
          </a:p>
        </p:txBody>
      </p:sp>
    </p:spTree>
    <p:extLst>
      <p:ext uri="{BB962C8B-B14F-4D97-AF65-F5344CB8AC3E}">
        <p14:creationId xmlns:p14="http://schemas.microsoft.com/office/powerpoint/2010/main" val="2859489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Findings: Telehealth APPOINTMENTS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699" y="903571"/>
            <a:ext cx="8832301" cy="1269242"/>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lvl="0" indent="-285750" algn="just">
              <a:lnSpc>
                <a:spcPct val="150000"/>
              </a:lnSpc>
              <a:spcBef>
                <a:spcPts val="0"/>
              </a:spcBef>
              <a:buClr>
                <a:schemeClr val="dk1"/>
              </a:buClr>
              <a:buSzPts val="2200"/>
            </a:pPr>
            <a:r>
              <a:rPr lang="en-US" sz="1600" dirty="0"/>
              <a:t>Tele appointments were mostly suggested for patients who did not need serious diagnosis.</a:t>
            </a:r>
          </a:p>
          <a:p>
            <a:pPr marL="374650" lvl="0" indent="-285750">
              <a:lnSpc>
                <a:spcPct val="100000"/>
              </a:lnSpc>
              <a:spcBef>
                <a:spcPts val="0"/>
              </a:spcBef>
              <a:buClr>
                <a:schemeClr val="dk1"/>
              </a:buClr>
              <a:buSzPts val="2200"/>
            </a:pPr>
            <a:r>
              <a:rPr lang="en-US" sz="1600" dirty="0"/>
              <a:t>A decline in the number of tele-visits since October 2021 as hospitals resumed all the services completely.</a:t>
            </a:r>
          </a:p>
        </p:txBody>
      </p:sp>
      <p:pic>
        <p:nvPicPr>
          <p:cNvPr id="2050" name="Picture 2">
            <a:extLst>
              <a:ext uri="{FF2B5EF4-FFF2-40B4-BE49-F238E27FC236}">
                <a16:creationId xmlns:a16="http://schemas.microsoft.com/office/drawing/2014/main" id="{09FEAB9F-D4D7-6B48-B1B7-372D5007F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286" y="2139276"/>
            <a:ext cx="5814056" cy="23917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63E5C1-0F9F-6A45-AF7A-25BB76699262}"/>
              </a:ext>
            </a:extLst>
          </p:cNvPr>
          <p:cNvSpPr/>
          <p:nvPr/>
        </p:nvSpPr>
        <p:spPr>
          <a:xfrm>
            <a:off x="6714757" y="3276804"/>
            <a:ext cx="2047620" cy="415498"/>
          </a:xfrm>
          <a:prstGeom prst="rect">
            <a:avLst/>
          </a:prstGeom>
        </p:spPr>
        <p:txBody>
          <a:bodyPr wrap="square">
            <a:spAutoFit/>
          </a:bodyPr>
          <a:lstStyle/>
          <a:p>
            <a:pPr algn="ctr"/>
            <a:r>
              <a:rPr lang="en-US" sz="1050" dirty="0">
                <a:solidFill>
                  <a:srgbClr val="000000"/>
                </a:solidFill>
                <a:latin typeface="Arial" panose="020B0604020202020204" pitchFamily="34" charset="0"/>
              </a:rPr>
              <a:t>Number of tele appointments after going live with EPIC</a:t>
            </a:r>
            <a:endParaRPr lang="en-US" sz="1050" dirty="0">
              <a:solidFill>
                <a:srgbClr val="000000"/>
              </a:solidFill>
            </a:endParaRPr>
          </a:p>
        </p:txBody>
      </p:sp>
      <p:sp>
        <p:nvSpPr>
          <p:cNvPr id="6" name="TextBox 5">
            <a:extLst>
              <a:ext uri="{FF2B5EF4-FFF2-40B4-BE49-F238E27FC236}">
                <a16:creationId xmlns:a16="http://schemas.microsoft.com/office/drawing/2014/main" id="{F8266CE3-57BE-4BB5-A81D-8273BF93D54D}"/>
              </a:ext>
            </a:extLst>
          </p:cNvPr>
          <p:cNvSpPr txBox="1"/>
          <p:nvPr/>
        </p:nvSpPr>
        <p:spPr>
          <a:xfrm>
            <a:off x="2677042" y="4560208"/>
            <a:ext cx="2488636" cy="246221"/>
          </a:xfrm>
          <a:prstGeom prst="rect">
            <a:avLst/>
          </a:prstGeom>
          <a:noFill/>
        </p:spPr>
        <p:txBody>
          <a:bodyPr wrap="square" rtlCol="0">
            <a:spAutoFit/>
          </a:bodyPr>
          <a:lstStyle/>
          <a:p>
            <a:r>
              <a:rPr lang="en-US" sz="1000" dirty="0"/>
              <a:t>Source: Internal company records</a:t>
            </a:r>
          </a:p>
        </p:txBody>
      </p:sp>
      <p:sp>
        <p:nvSpPr>
          <p:cNvPr id="4" name="Slide Number Placeholder 3">
            <a:extLst>
              <a:ext uri="{FF2B5EF4-FFF2-40B4-BE49-F238E27FC236}">
                <a16:creationId xmlns:a16="http://schemas.microsoft.com/office/drawing/2014/main" id="{21003277-0712-4DA7-8918-2E01B28124CF}"/>
              </a:ext>
            </a:extLst>
          </p:cNvPr>
          <p:cNvSpPr>
            <a:spLocks noGrp="1"/>
          </p:cNvSpPr>
          <p:nvPr>
            <p:ph type="sldNum" sz="quarter" idx="4"/>
          </p:nvPr>
        </p:nvSpPr>
        <p:spPr/>
        <p:txBody>
          <a:bodyPr/>
          <a:lstStyle/>
          <a:p>
            <a:fld id="{DB51387B-9FE6-42AE-90BD-457AD976FD83}" type="slidenum">
              <a:rPr lang="en-US" smtClean="0"/>
              <a:pPr/>
              <a:t>13</a:t>
            </a:fld>
            <a:endParaRPr lang="en-US" dirty="0"/>
          </a:p>
        </p:txBody>
      </p:sp>
    </p:spTree>
    <p:extLst>
      <p:ext uri="{BB962C8B-B14F-4D97-AF65-F5344CB8AC3E}">
        <p14:creationId xmlns:p14="http://schemas.microsoft.com/office/powerpoint/2010/main" val="144748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Findings: IN-PERSON PATIENT VISITS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699" y="813075"/>
            <a:ext cx="8742847" cy="1370567"/>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lvl="0" indent="-285750" algn="just">
              <a:lnSpc>
                <a:spcPct val="110000"/>
              </a:lnSpc>
              <a:spcBef>
                <a:spcPts val="0"/>
              </a:spcBef>
              <a:buClr>
                <a:schemeClr val="dk1"/>
              </a:buClr>
              <a:buSzPts val="2200"/>
            </a:pPr>
            <a:r>
              <a:rPr lang="en-US" sz="1400" dirty="0"/>
              <a:t>The number of in-person patient visits declined drastically from August 2020 due to:</a:t>
            </a:r>
          </a:p>
          <a:p>
            <a:pPr marL="717550" lvl="1" indent="-285750" algn="just">
              <a:lnSpc>
                <a:spcPct val="110000"/>
              </a:lnSpc>
              <a:spcBef>
                <a:spcPts val="0"/>
              </a:spcBef>
              <a:buClr>
                <a:schemeClr val="dk1"/>
              </a:buClr>
              <a:buSzPts val="2200"/>
              <a:buFont typeface="Wingdings" panose="05000000000000000000" pitchFamily="2" charset="2"/>
              <a:buChar char="Ø"/>
            </a:pPr>
            <a:r>
              <a:rPr lang="en-US" sz="1400" dirty="0"/>
              <a:t>Decision of UI-Health to cancel in-person visits with an exception for emergency cases.</a:t>
            </a:r>
          </a:p>
          <a:p>
            <a:pPr marL="717550" lvl="1" indent="-285750" algn="just">
              <a:lnSpc>
                <a:spcPct val="110000"/>
              </a:lnSpc>
              <a:spcBef>
                <a:spcPts val="0"/>
              </a:spcBef>
              <a:buClr>
                <a:schemeClr val="dk1"/>
              </a:buClr>
              <a:buSzPts val="2200"/>
              <a:buFont typeface="Wingdings" panose="05000000000000000000" pitchFamily="2" charset="2"/>
              <a:buChar char="Ø"/>
            </a:pPr>
            <a:r>
              <a:rPr lang="en-US" sz="1400" dirty="0"/>
              <a:t>Most of the in-person visits were replaced with televisits as the new EMR system EPIC was live.</a:t>
            </a:r>
          </a:p>
          <a:p>
            <a:pPr marL="717550" lvl="1" indent="-285750" algn="just">
              <a:lnSpc>
                <a:spcPct val="110000"/>
              </a:lnSpc>
              <a:spcBef>
                <a:spcPts val="0"/>
              </a:spcBef>
              <a:buClr>
                <a:schemeClr val="dk1"/>
              </a:buClr>
              <a:buSzPts val="2200"/>
              <a:buFont typeface="Wingdings" panose="05000000000000000000" pitchFamily="2" charset="2"/>
              <a:buChar char="Ø"/>
            </a:pPr>
            <a:r>
              <a:rPr lang="en-US" sz="1400" dirty="0"/>
              <a:t>Common flu and other common illness cases almost came down to zero due to home quarantine.</a:t>
            </a:r>
          </a:p>
        </p:txBody>
      </p:sp>
      <p:pic>
        <p:nvPicPr>
          <p:cNvPr id="4" name="Picture 2">
            <a:extLst>
              <a:ext uri="{FF2B5EF4-FFF2-40B4-BE49-F238E27FC236}">
                <a16:creationId xmlns:a16="http://schemas.microsoft.com/office/drawing/2014/main" id="{AB92CEA9-C160-4C84-BCDA-BB60EC943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58616"/>
            <a:ext cx="5943600" cy="25519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498288-CB4D-459F-BF13-DD75BD93F8E1}"/>
              </a:ext>
            </a:extLst>
          </p:cNvPr>
          <p:cNvSpPr txBox="1"/>
          <p:nvPr/>
        </p:nvSpPr>
        <p:spPr>
          <a:xfrm>
            <a:off x="3515338" y="4542297"/>
            <a:ext cx="2113323" cy="246221"/>
          </a:xfrm>
          <a:prstGeom prst="rect">
            <a:avLst/>
          </a:prstGeom>
          <a:noFill/>
        </p:spPr>
        <p:txBody>
          <a:bodyPr wrap="square" rtlCol="0">
            <a:spAutoFit/>
          </a:bodyPr>
          <a:lstStyle/>
          <a:p>
            <a:r>
              <a:rPr lang="en-US" sz="1000" dirty="0"/>
              <a:t>Source: Internal company records</a:t>
            </a:r>
          </a:p>
        </p:txBody>
      </p:sp>
      <p:sp>
        <p:nvSpPr>
          <p:cNvPr id="2" name="Slide Number Placeholder 1">
            <a:extLst>
              <a:ext uri="{FF2B5EF4-FFF2-40B4-BE49-F238E27FC236}">
                <a16:creationId xmlns:a16="http://schemas.microsoft.com/office/drawing/2014/main" id="{11D9DD0E-7FA1-4E0E-914D-0F555257E97F}"/>
              </a:ext>
            </a:extLst>
          </p:cNvPr>
          <p:cNvSpPr>
            <a:spLocks noGrp="1"/>
          </p:cNvSpPr>
          <p:nvPr>
            <p:ph type="sldNum" sz="quarter" idx="4"/>
          </p:nvPr>
        </p:nvSpPr>
        <p:spPr/>
        <p:txBody>
          <a:bodyPr/>
          <a:lstStyle/>
          <a:p>
            <a:fld id="{DB51387B-9FE6-42AE-90BD-457AD976FD83}" type="slidenum">
              <a:rPr lang="en-US" smtClean="0"/>
              <a:pPr/>
              <a:t>14</a:t>
            </a:fld>
            <a:endParaRPr lang="en-US" dirty="0"/>
          </a:p>
        </p:txBody>
      </p:sp>
    </p:spTree>
    <p:extLst>
      <p:ext uri="{BB962C8B-B14F-4D97-AF65-F5344CB8AC3E}">
        <p14:creationId xmlns:p14="http://schemas.microsoft.com/office/powerpoint/2010/main" val="264950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Findings: APPOINTMENTS AT Ambulatory LOCATIONS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184246" y="866634"/>
            <a:ext cx="3657600" cy="4276866"/>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60000"/>
              </a:lnSpc>
              <a:spcBef>
                <a:spcPts val="0"/>
              </a:spcBef>
              <a:buClr>
                <a:schemeClr val="dk1"/>
              </a:buClr>
              <a:buSzPts val="2200"/>
            </a:pPr>
            <a:r>
              <a:rPr lang="en-US" sz="1200" dirty="0"/>
              <a:t>On 10th June 2020, UI Health had about 1945 visits, the highest since COVID-19 drop.</a:t>
            </a:r>
          </a:p>
          <a:p>
            <a:pPr marL="374650" indent="-285750" algn="just">
              <a:lnSpc>
                <a:spcPct val="160000"/>
              </a:lnSpc>
              <a:spcBef>
                <a:spcPts val="0"/>
              </a:spcBef>
              <a:buClr>
                <a:schemeClr val="dk1"/>
              </a:buClr>
              <a:buSzPts val="2200"/>
            </a:pPr>
            <a:r>
              <a:rPr lang="en-US" sz="1200" dirty="0"/>
              <a:t>As per UI health, on an average, there were about 2400-2500+ appointments per day at the ambulatory locations during the COVID-19 peak.</a:t>
            </a:r>
          </a:p>
          <a:p>
            <a:pPr marL="374650" indent="-285750" algn="just">
              <a:lnSpc>
                <a:spcPct val="160000"/>
              </a:lnSpc>
              <a:spcBef>
                <a:spcPts val="0"/>
              </a:spcBef>
              <a:buClr>
                <a:schemeClr val="dk1"/>
              </a:buClr>
              <a:buSzPts val="2200"/>
            </a:pPr>
            <a:r>
              <a:rPr lang="en-US" sz="1200" dirty="0"/>
              <a:t>A drop in the number of appointments can be seen as COVID-19 became an issue in Chicago. </a:t>
            </a:r>
          </a:p>
          <a:p>
            <a:pPr marL="374650" indent="-285750" algn="just">
              <a:lnSpc>
                <a:spcPct val="160000"/>
              </a:lnSpc>
              <a:spcBef>
                <a:spcPts val="0"/>
              </a:spcBef>
              <a:buClr>
                <a:schemeClr val="dk1"/>
              </a:buClr>
              <a:buSzPts val="2200"/>
            </a:pPr>
            <a:r>
              <a:rPr lang="en-US" sz="1200" dirty="0"/>
              <a:t>A definite recovery can be observed as appointments were climbing back up.</a:t>
            </a:r>
          </a:p>
          <a:p>
            <a:pPr marL="374650" indent="-285750" algn="just">
              <a:lnSpc>
                <a:spcPct val="160000"/>
              </a:lnSpc>
              <a:spcBef>
                <a:spcPts val="0"/>
              </a:spcBef>
              <a:buClr>
                <a:schemeClr val="dk1"/>
              </a:buClr>
              <a:buSzPts val="2200"/>
            </a:pPr>
            <a:r>
              <a:rPr lang="en-US" sz="1200" dirty="0"/>
              <a:t>The many weekly drops seen on the graph are for Saturdays as only few clinics are open on Saturdays.</a:t>
            </a:r>
          </a:p>
          <a:p>
            <a:pPr marL="457200" lvl="0" indent="0">
              <a:spcBef>
                <a:spcPts val="0"/>
              </a:spcBef>
              <a:buNone/>
            </a:pPr>
            <a:endParaRPr lang="en-US" sz="1200" dirty="0"/>
          </a:p>
          <a:p>
            <a:pPr marL="374650" indent="-285750">
              <a:lnSpc>
                <a:spcPct val="110000"/>
              </a:lnSpc>
              <a:spcBef>
                <a:spcPts val="0"/>
              </a:spcBef>
              <a:buClr>
                <a:schemeClr val="dk1"/>
              </a:buClr>
              <a:buSzPts val="2200"/>
            </a:pPr>
            <a:endParaRPr lang="en-US" sz="1200" dirty="0"/>
          </a:p>
        </p:txBody>
      </p:sp>
      <p:pic>
        <p:nvPicPr>
          <p:cNvPr id="3076" name="Picture 4">
            <a:extLst>
              <a:ext uri="{FF2B5EF4-FFF2-40B4-BE49-F238E27FC236}">
                <a16:creationId xmlns:a16="http://schemas.microsoft.com/office/drawing/2014/main" id="{66DFCFF1-EE67-4E42-B612-4DA561C08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464" y="1205550"/>
            <a:ext cx="5053083" cy="33482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5D3743-FADC-48DA-A3F3-619E76E05753}"/>
              </a:ext>
            </a:extLst>
          </p:cNvPr>
          <p:cNvSpPr txBox="1"/>
          <p:nvPr/>
        </p:nvSpPr>
        <p:spPr>
          <a:xfrm>
            <a:off x="5302156" y="4560626"/>
            <a:ext cx="2204113" cy="246221"/>
          </a:xfrm>
          <a:prstGeom prst="rect">
            <a:avLst/>
          </a:prstGeom>
          <a:noFill/>
        </p:spPr>
        <p:txBody>
          <a:bodyPr wrap="square" rtlCol="0">
            <a:spAutoFit/>
          </a:bodyPr>
          <a:lstStyle/>
          <a:p>
            <a:r>
              <a:rPr lang="en-US" sz="1000" dirty="0"/>
              <a:t>Source: Internal company records</a:t>
            </a:r>
          </a:p>
        </p:txBody>
      </p:sp>
      <p:sp>
        <p:nvSpPr>
          <p:cNvPr id="2" name="Slide Number Placeholder 1">
            <a:extLst>
              <a:ext uri="{FF2B5EF4-FFF2-40B4-BE49-F238E27FC236}">
                <a16:creationId xmlns:a16="http://schemas.microsoft.com/office/drawing/2014/main" id="{E867EF56-C589-41E5-99F1-2B06BF1E5B00}"/>
              </a:ext>
            </a:extLst>
          </p:cNvPr>
          <p:cNvSpPr>
            <a:spLocks noGrp="1"/>
          </p:cNvSpPr>
          <p:nvPr>
            <p:ph type="sldNum" sz="quarter" idx="4"/>
          </p:nvPr>
        </p:nvSpPr>
        <p:spPr/>
        <p:txBody>
          <a:bodyPr/>
          <a:lstStyle/>
          <a:p>
            <a:fld id="{DB51387B-9FE6-42AE-90BD-457AD976FD83}" type="slidenum">
              <a:rPr lang="en-US" smtClean="0"/>
              <a:pPr/>
              <a:t>15</a:t>
            </a:fld>
            <a:endParaRPr lang="en-US" dirty="0"/>
          </a:p>
        </p:txBody>
      </p:sp>
    </p:spTree>
    <p:extLst>
      <p:ext uri="{BB962C8B-B14F-4D97-AF65-F5344CB8AC3E}">
        <p14:creationId xmlns:p14="http://schemas.microsoft.com/office/powerpoint/2010/main" val="241216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Findings: COVID-19 IMMUNIZATIONS ADMINISTERED</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929997"/>
            <a:ext cx="8520600" cy="132992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lvl="0" indent="-285750" algn="just">
              <a:lnSpc>
                <a:spcPct val="150000"/>
              </a:lnSpc>
              <a:spcBef>
                <a:spcPts val="0"/>
              </a:spcBef>
              <a:buClr>
                <a:schemeClr val="dk1"/>
              </a:buClr>
              <a:buSzPts val="2200"/>
            </a:pPr>
            <a:r>
              <a:rPr lang="en-US" sz="1200" dirty="0"/>
              <a:t>In April 2021, highest number of immunizations (47,309; 1</a:t>
            </a:r>
            <a:r>
              <a:rPr lang="en-US" sz="1200" baseline="30000" dirty="0"/>
              <a:t>st</a:t>
            </a:r>
            <a:r>
              <a:rPr lang="en-US" sz="1200" dirty="0"/>
              <a:t> dose+2</a:t>
            </a:r>
            <a:r>
              <a:rPr lang="en-US" sz="1200" baseline="30000" dirty="0"/>
              <a:t>nd</a:t>
            </a:r>
            <a:r>
              <a:rPr lang="en-US" sz="1200" dirty="0"/>
              <a:t> dose) were administered. Followed by, 39,496 immunizations in March 2021. Around 150,000 total vaccination doses were administered.</a:t>
            </a:r>
          </a:p>
          <a:p>
            <a:pPr marL="374650" lvl="0" indent="-285750" algn="just">
              <a:lnSpc>
                <a:spcPct val="150000"/>
              </a:lnSpc>
              <a:spcBef>
                <a:spcPts val="0"/>
              </a:spcBef>
              <a:buClr>
                <a:schemeClr val="dk1"/>
              </a:buClr>
              <a:buSzPts val="2200"/>
            </a:pPr>
            <a:r>
              <a:rPr lang="en-US" sz="1200" dirty="0"/>
              <a:t>The highest number of 2nd dose shots in April 2021 can be attributed to the highest number of 1st dose shots in March 2021 and previous 1</a:t>
            </a:r>
            <a:r>
              <a:rPr lang="en-US" sz="1200" baseline="30000" dirty="0"/>
              <a:t>st</a:t>
            </a:r>
            <a:r>
              <a:rPr lang="en-US" sz="1200" dirty="0"/>
              <a:t> dose shots. </a:t>
            </a:r>
          </a:p>
        </p:txBody>
      </p:sp>
      <p:pic>
        <p:nvPicPr>
          <p:cNvPr id="1026" name="Picture 2">
            <a:extLst>
              <a:ext uri="{FF2B5EF4-FFF2-40B4-BE49-F238E27FC236}">
                <a16:creationId xmlns:a16="http://schemas.microsoft.com/office/drawing/2014/main" id="{AF1A7948-0502-F446-8452-36330E800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6937" y="2279652"/>
            <a:ext cx="3853179" cy="22582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BBAE8BA-5FE1-2E4C-A8B3-1B62B67E18A5}"/>
              </a:ext>
            </a:extLst>
          </p:cNvPr>
          <p:cNvSpPr/>
          <p:nvPr/>
        </p:nvSpPr>
        <p:spPr>
          <a:xfrm>
            <a:off x="6340483" y="3332665"/>
            <a:ext cx="1922019" cy="352661"/>
          </a:xfrm>
          <a:prstGeom prst="rect">
            <a:avLst/>
          </a:prstGeom>
        </p:spPr>
        <p:txBody>
          <a:bodyPr wrap="square">
            <a:spAutoFit/>
          </a:bodyPr>
          <a:lstStyle/>
          <a:p>
            <a:pPr marL="88900" algn="ctr" defTabSz="685800">
              <a:lnSpc>
                <a:spcPct val="110000"/>
              </a:lnSpc>
              <a:buClr>
                <a:schemeClr val="dk1"/>
              </a:buClr>
              <a:buSzPts val="2200"/>
            </a:pPr>
            <a:r>
              <a:rPr lang="en-US" sz="800" dirty="0"/>
              <a:t>Immunizations, bifurcated into first dose and second dose by month</a:t>
            </a:r>
          </a:p>
        </p:txBody>
      </p:sp>
      <p:pic>
        <p:nvPicPr>
          <p:cNvPr id="4098" name="Picture 2">
            <a:extLst>
              <a:ext uri="{FF2B5EF4-FFF2-40B4-BE49-F238E27FC236}">
                <a16:creationId xmlns:a16="http://schemas.microsoft.com/office/drawing/2014/main" id="{7F98ADCE-417E-4FB5-A302-FAA3AC449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09" y="2279652"/>
            <a:ext cx="4125035" cy="22582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7978EC-E0D9-495A-8A28-67853405F8FF}"/>
              </a:ext>
            </a:extLst>
          </p:cNvPr>
          <p:cNvSpPr/>
          <p:nvPr/>
        </p:nvSpPr>
        <p:spPr>
          <a:xfrm>
            <a:off x="1926648" y="3332664"/>
            <a:ext cx="1922019" cy="352661"/>
          </a:xfrm>
          <a:prstGeom prst="rect">
            <a:avLst/>
          </a:prstGeom>
        </p:spPr>
        <p:txBody>
          <a:bodyPr wrap="square">
            <a:spAutoFit/>
          </a:bodyPr>
          <a:lstStyle/>
          <a:p>
            <a:pPr marL="88900" algn="ctr" defTabSz="685800">
              <a:lnSpc>
                <a:spcPct val="110000"/>
              </a:lnSpc>
              <a:buClr>
                <a:schemeClr val="dk1"/>
              </a:buClr>
              <a:buSzPts val="2200"/>
            </a:pPr>
            <a:r>
              <a:rPr lang="en-US" sz="800" dirty="0"/>
              <a:t>Immunizations administered by month</a:t>
            </a:r>
          </a:p>
        </p:txBody>
      </p:sp>
      <p:sp>
        <p:nvSpPr>
          <p:cNvPr id="8" name="TextBox 7">
            <a:extLst>
              <a:ext uri="{FF2B5EF4-FFF2-40B4-BE49-F238E27FC236}">
                <a16:creationId xmlns:a16="http://schemas.microsoft.com/office/drawing/2014/main" id="{844BF917-0D77-4C01-952E-A6FC79223862}"/>
              </a:ext>
            </a:extLst>
          </p:cNvPr>
          <p:cNvSpPr txBox="1"/>
          <p:nvPr/>
        </p:nvSpPr>
        <p:spPr>
          <a:xfrm>
            <a:off x="3187851" y="4594827"/>
            <a:ext cx="2204113" cy="246221"/>
          </a:xfrm>
          <a:prstGeom prst="rect">
            <a:avLst/>
          </a:prstGeom>
          <a:noFill/>
        </p:spPr>
        <p:txBody>
          <a:bodyPr wrap="square" rtlCol="0">
            <a:spAutoFit/>
          </a:bodyPr>
          <a:lstStyle/>
          <a:p>
            <a:r>
              <a:rPr lang="en-US" sz="1000" dirty="0"/>
              <a:t>Source: Internal company records</a:t>
            </a:r>
          </a:p>
        </p:txBody>
      </p:sp>
      <p:sp>
        <p:nvSpPr>
          <p:cNvPr id="4" name="Slide Number Placeholder 3">
            <a:extLst>
              <a:ext uri="{FF2B5EF4-FFF2-40B4-BE49-F238E27FC236}">
                <a16:creationId xmlns:a16="http://schemas.microsoft.com/office/drawing/2014/main" id="{6CDEE807-E470-4224-9CE9-8145B3C21339}"/>
              </a:ext>
            </a:extLst>
          </p:cNvPr>
          <p:cNvSpPr>
            <a:spLocks noGrp="1"/>
          </p:cNvSpPr>
          <p:nvPr>
            <p:ph type="sldNum" sz="quarter" idx="4"/>
          </p:nvPr>
        </p:nvSpPr>
        <p:spPr/>
        <p:txBody>
          <a:bodyPr/>
          <a:lstStyle/>
          <a:p>
            <a:fld id="{DB51387B-9FE6-42AE-90BD-457AD976FD83}" type="slidenum">
              <a:rPr lang="en-US" smtClean="0"/>
              <a:pPr/>
              <a:t>16</a:t>
            </a:fld>
            <a:endParaRPr lang="en-US" dirty="0"/>
          </a:p>
        </p:txBody>
      </p:sp>
    </p:spTree>
    <p:extLst>
      <p:ext uri="{BB962C8B-B14F-4D97-AF65-F5344CB8AC3E}">
        <p14:creationId xmlns:p14="http://schemas.microsoft.com/office/powerpoint/2010/main" val="425466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Challenges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1028467"/>
            <a:ext cx="8520600" cy="3411600"/>
          </a:xfrm>
          <a:prstGeom prst="rect">
            <a:avLst/>
          </a:prstGeom>
        </p:spPr>
        <p:txBody>
          <a:bodyPr spcFirstLastPara="1" vert="horz" wrap="square" lIns="91425" tIns="91425" rIns="91425" bIns="91425" rtlCol="0" anchor="t" anchorCtr="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8900" indent="0">
              <a:lnSpc>
                <a:spcPct val="150000"/>
              </a:lnSpc>
              <a:spcBef>
                <a:spcPts val="0"/>
              </a:spcBef>
              <a:buClr>
                <a:schemeClr val="dk1"/>
              </a:buClr>
              <a:buSzPts val="2200"/>
              <a:buNone/>
            </a:pPr>
            <a:r>
              <a:rPr lang="en-US" sz="1600" b="1" dirty="0"/>
              <a:t>Organizational:</a:t>
            </a:r>
          </a:p>
          <a:p>
            <a:pPr marL="374650" indent="-285750">
              <a:lnSpc>
                <a:spcPct val="150000"/>
              </a:lnSpc>
              <a:spcBef>
                <a:spcPts val="0"/>
              </a:spcBef>
              <a:buClr>
                <a:schemeClr val="dk1"/>
              </a:buClr>
              <a:buSzPts val="2200"/>
            </a:pPr>
            <a:r>
              <a:rPr lang="en-US" sz="1600" dirty="0"/>
              <a:t>Revenue hit due to planned surgeries cancellation &amp; long shelved pharmacies.</a:t>
            </a:r>
            <a:endParaRPr lang="en-US" sz="1600" b="1" dirty="0"/>
          </a:p>
          <a:p>
            <a:pPr marL="374650" indent="-285750">
              <a:lnSpc>
                <a:spcPct val="150000"/>
              </a:lnSpc>
              <a:spcBef>
                <a:spcPts val="0"/>
              </a:spcBef>
              <a:buClr>
                <a:schemeClr val="dk1"/>
              </a:buClr>
              <a:buSzPts val="2200"/>
            </a:pPr>
            <a:r>
              <a:rPr lang="en-US" sz="1600" dirty="0"/>
              <a:t>Virus spread among staff members hindering project progress.</a:t>
            </a:r>
          </a:p>
          <a:p>
            <a:pPr marL="88900" indent="0">
              <a:lnSpc>
                <a:spcPct val="150000"/>
              </a:lnSpc>
              <a:spcBef>
                <a:spcPts val="0"/>
              </a:spcBef>
              <a:buClr>
                <a:schemeClr val="dk1"/>
              </a:buClr>
              <a:buSzPts val="2200"/>
              <a:buNone/>
            </a:pPr>
            <a:endParaRPr lang="en-US" sz="1600" dirty="0"/>
          </a:p>
          <a:p>
            <a:pPr marL="88900" indent="0">
              <a:lnSpc>
                <a:spcPct val="150000"/>
              </a:lnSpc>
              <a:spcBef>
                <a:spcPts val="0"/>
              </a:spcBef>
              <a:buClr>
                <a:schemeClr val="dk1"/>
              </a:buClr>
              <a:buSzPts val="2200"/>
              <a:buNone/>
            </a:pPr>
            <a:r>
              <a:rPr lang="en-US" sz="1600" b="1" dirty="0"/>
              <a:t>IT:</a:t>
            </a:r>
            <a:endParaRPr lang="en-US" sz="1600" dirty="0"/>
          </a:p>
          <a:p>
            <a:pPr marL="374650" indent="-285750">
              <a:lnSpc>
                <a:spcPct val="150000"/>
              </a:lnSpc>
              <a:spcBef>
                <a:spcPts val="0"/>
              </a:spcBef>
              <a:buClr>
                <a:schemeClr val="dk1"/>
              </a:buClr>
              <a:buSzPts val="2200"/>
            </a:pPr>
            <a:r>
              <a:rPr lang="en-US" sz="1600" dirty="0"/>
              <a:t>Work From Home Policy.</a:t>
            </a:r>
          </a:p>
          <a:p>
            <a:pPr marL="374650" indent="-285750">
              <a:lnSpc>
                <a:spcPct val="150000"/>
              </a:lnSpc>
              <a:spcBef>
                <a:spcPts val="0"/>
              </a:spcBef>
              <a:buClr>
                <a:schemeClr val="dk1"/>
              </a:buClr>
              <a:buSzPts val="2200"/>
            </a:pPr>
            <a:r>
              <a:rPr lang="en-US" sz="1600" dirty="0"/>
              <a:t>Online trainings led to low engagement of the EPIC trainees (providers and end-users).</a:t>
            </a:r>
          </a:p>
          <a:p>
            <a:pPr marL="374650" indent="-285750">
              <a:lnSpc>
                <a:spcPct val="150000"/>
              </a:lnSpc>
              <a:spcBef>
                <a:spcPts val="0"/>
              </a:spcBef>
              <a:buClr>
                <a:schemeClr val="dk1"/>
              </a:buClr>
              <a:buSzPts val="2200"/>
            </a:pPr>
            <a:r>
              <a:rPr lang="en-US" sz="1600" dirty="0"/>
              <a:t>Some physicians preferred in-person consultation over tele consultation.</a:t>
            </a:r>
          </a:p>
          <a:p>
            <a:pPr marL="374650" indent="-285750">
              <a:lnSpc>
                <a:spcPct val="150000"/>
              </a:lnSpc>
              <a:spcBef>
                <a:spcPts val="0"/>
              </a:spcBef>
              <a:buClr>
                <a:schemeClr val="dk1"/>
              </a:buClr>
              <a:buSzPts val="2200"/>
            </a:pPr>
            <a:r>
              <a:rPr lang="en-US" sz="1600" dirty="0"/>
              <a:t>EMR migration delayed due to the pandemic.</a:t>
            </a:r>
          </a:p>
          <a:p>
            <a:pPr marL="374650" indent="-285750">
              <a:lnSpc>
                <a:spcPct val="150000"/>
              </a:lnSpc>
              <a:spcBef>
                <a:spcPts val="0"/>
              </a:spcBef>
              <a:buClr>
                <a:schemeClr val="dk1"/>
              </a:buClr>
              <a:buSzPts val="2200"/>
            </a:pPr>
            <a:r>
              <a:rPr lang="en-US" sz="1600" dirty="0"/>
              <a:t>Low adoption of telehealth by aged population.</a:t>
            </a:r>
          </a:p>
        </p:txBody>
      </p:sp>
      <p:sp>
        <p:nvSpPr>
          <p:cNvPr id="2" name="Slide Number Placeholder 1">
            <a:extLst>
              <a:ext uri="{FF2B5EF4-FFF2-40B4-BE49-F238E27FC236}">
                <a16:creationId xmlns:a16="http://schemas.microsoft.com/office/drawing/2014/main" id="{A54B031A-6EC7-49F9-BF2D-AE46B7BE96B9}"/>
              </a:ext>
            </a:extLst>
          </p:cNvPr>
          <p:cNvSpPr>
            <a:spLocks noGrp="1"/>
          </p:cNvSpPr>
          <p:nvPr>
            <p:ph type="sldNum" sz="quarter" idx="4"/>
          </p:nvPr>
        </p:nvSpPr>
        <p:spPr/>
        <p:txBody>
          <a:bodyPr/>
          <a:lstStyle/>
          <a:p>
            <a:fld id="{DB51387B-9FE6-42AE-90BD-457AD976FD83}" type="slidenum">
              <a:rPr lang="en-US" smtClean="0"/>
              <a:pPr/>
              <a:t>17</a:t>
            </a:fld>
            <a:endParaRPr lang="en-US" dirty="0"/>
          </a:p>
        </p:txBody>
      </p:sp>
    </p:spTree>
    <p:extLst>
      <p:ext uri="{BB962C8B-B14F-4D97-AF65-F5344CB8AC3E}">
        <p14:creationId xmlns:p14="http://schemas.microsoft.com/office/powerpoint/2010/main" val="3899539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Lessons Learned</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1060144"/>
            <a:ext cx="8520600" cy="3955408"/>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lvl="0" indent="-285750" algn="just">
              <a:lnSpc>
                <a:spcPct val="150000"/>
              </a:lnSpc>
              <a:spcBef>
                <a:spcPts val="0"/>
              </a:spcBef>
              <a:buClr>
                <a:schemeClr val="dk1"/>
              </a:buClr>
              <a:buSzPts val="2200"/>
            </a:pPr>
            <a:r>
              <a:rPr lang="en-US" sz="1600" dirty="0"/>
              <a:t>Strong leadership &amp; futuristic vision is imperative in organizations to drive ‘transformational’ projects.</a:t>
            </a:r>
          </a:p>
          <a:p>
            <a:pPr marL="374650" lvl="0" indent="-285750" algn="just">
              <a:lnSpc>
                <a:spcPct val="150000"/>
              </a:lnSpc>
              <a:spcBef>
                <a:spcPts val="0"/>
              </a:spcBef>
              <a:buClr>
                <a:schemeClr val="dk1"/>
              </a:buClr>
              <a:buSzPts val="2200"/>
            </a:pPr>
            <a:r>
              <a:rPr lang="en-US" sz="1600" dirty="0"/>
              <a:t>Adoption of new technology can prepare organizations to operate within uncertain times, such as work from home, and social distancing. </a:t>
            </a:r>
          </a:p>
          <a:p>
            <a:pPr marL="374650" lvl="0" indent="-285750" algn="just">
              <a:lnSpc>
                <a:spcPct val="150000"/>
              </a:lnSpc>
              <a:spcBef>
                <a:spcPts val="0"/>
              </a:spcBef>
              <a:buClr>
                <a:schemeClr val="dk1"/>
              </a:buClr>
              <a:buSzPts val="2200"/>
            </a:pPr>
            <a:r>
              <a:rPr lang="en-US" sz="1600" dirty="0"/>
              <a:t>Identification of specialized human resources for dated technologies creates a barrier for system migration.</a:t>
            </a:r>
          </a:p>
          <a:p>
            <a:pPr marL="374650" lvl="0" indent="-285750" algn="just">
              <a:lnSpc>
                <a:spcPct val="150000"/>
              </a:lnSpc>
              <a:spcBef>
                <a:spcPts val="0"/>
              </a:spcBef>
              <a:buClr>
                <a:schemeClr val="dk1"/>
              </a:buClr>
              <a:buSzPts val="2200"/>
            </a:pPr>
            <a:r>
              <a:rPr lang="en-US" sz="1600" dirty="0"/>
              <a:t>The design principle around products should account for easy adoption by non-tech-savvy users as well. </a:t>
            </a:r>
          </a:p>
          <a:p>
            <a:pPr marL="374650" lvl="0" indent="-285750" algn="just">
              <a:lnSpc>
                <a:spcPct val="150000"/>
              </a:lnSpc>
              <a:spcBef>
                <a:spcPts val="0"/>
              </a:spcBef>
              <a:buClr>
                <a:schemeClr val="dk1"/>
              </a:buClr>
              <a:buSzPts val="2200"/>
            </a:pPr>
            <a:endParaRPr lang="en-US" sz="1600" dirty="0"/>
          </a:p>
        </p:txBody>
      </p:sp>
      <p:sp>
        <p:nvSpPr>
          <p:cNvPr id="2" name="Slide Number Placeholder 1">
            <a:extLst>
              <a:ext uri="{FF2B5EF4-FFF2-40B4-BE49-F238E27FC236}">
                <a16:creationId xmlns:a16="http://schemas.microsoft.com/office/drawing/2014/main" id="{A53DF37E-F341-4316-91C2-F0AF8C0C77DF}"/>
              </a:ext>
            </a:extLst>
          </p:cNvPr>
          <p:cNvSpPr>
            <a:spLocks noGrp="1"/>
          </p:cNvSpPr>
          <p:nvPr>
            <p:ph type="sldNum" sz="quarter" idx="4"/>
          </p:nvPr>
        </p:nvSpPr>
        <p:spPr/>
        <p:txBody>
          <a:bodyPr/>
          <a:lstStyle/>
          <a:p>
            <a:fld id="{DB51387B-9FE6-42AE-90BD-457AD976FD83}" type="slidenum">
              <a:rPr lang="en-US" smtClean="0"/>
              <a:pPr/>
              <a:t>18</a:t>
            </a:fld>
            <a:endParaRPr lang="en-US" dirty="0"/>
          </a:p>
        </p:txBody>
      </p:sp>
    </p:spTree>
    <p:extLst>
      <p:ext uri="{BB962C8B-B14F-4D97-AF65-F5344CB8AC3E}">
        <p14:creationId xmlns:p14="http://schemas.microsoft.com/office/powerpoint/2010/main" val="89184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Lessons Learned (CONTd.)</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846161"/>
            <a:ext cx="8520600" cy="4297339"/>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spcBef>
                <a:spcPts val="0"/>
              </a:spcBef>
            </a:pPr>
            <a:r>
              <a:rPr lang="en-US" sz="1600" dirty="0"/>
              <a:t>Users of digital solutions (telehealth in this case) can experience burnout, like how physicians at UI Health did. This can become a pressing problem for the adoption of digital solutions.</a:t>
            </a:r>
            <a:endParaRPr lang="en-US" sz="1600" b="0" i="0" u="none" strike="noStrike" dirty="0">
              <a:solidFill>
                <a:srgbClr val="0E101A"/>
              </a:solidFill>
              <a:effectLst/>
            </a:endParaRPr>
          </a:p>
          <a:p>
            <a:pPr rtl="0">
              <a:lnSpc>
                <a:spcPct val="150000"/>
              </a:lnSpc>
              <a:spcBef>
                <a:spcPts val="0"/>
              </a:spcBef>
              <a:spcAft>
                <a:spcPts val="0"/>
              </a:spcAft>
            </a:pPr>
            <a:r>
              <a:rPr lang="en-US" sz="1600" b="0" i="0" u="none" strike="noStrike" dirty="0">
                <a:solidFill>
                  <a:srgbClr val="0E101A"/>
                </a:solidFill>
                <a:effectLst/>
              </a:rPr>
              <a:t>Realizing the increased productivity and increased profits due to remote work, many organizations have adopted this as the new way to work, COVID-19 has unleashed new digital ways of working, collaborating, and conducting business. </a:t>
            </a:r>
            <a:br>
              <a:rPr lang="en-US" sz="1600" dirty="0"/>
            </a:br>
            <a:endParaRPr lang="en-US" sz="1600" dirty="0"/>
          </a:p>
        </p:txBody>
      </p:sp>
      <p:sp>
        <p:nvSpPr>
          <p:cNvPr id="2" name="Slide Number Placeholder 1">
            <a:extLst>
              <a:ext uri="{FF2B5EF4-FFF2-40B4-BE49-F238E27FC236}">
                <a16:creationId xmlns:a16="http://schemas.microsoft.com/office/drawing/2014/main" id="{DE98ACEA-6E75-4148-8994-5D5C42589AD0}"/>
              </a:ext>
            </a:extLst>
          </p:cNvPr>
          <p:cNvSpPr>
            <a:spLocks noGrp="1"/>
          </p:cNvSpPr>
          <p:nvPr>
            <p:ph type="sldNum" sz="quarter" idx="4"/>
          </p:nvPr>
        </p:nvSpPr>
        <p:spPr/>
        <p:txBody>
          <a:bodyPr/>
          <a:lstStyle/>
          <a:p>
            <a:fld id="{DB51387B-9FE6-42AE-90BD-457AD976FD83}" type="slidenum">
              <a:rPr lang="en-US" smtClean="0"/>
              <a:pPr/>
              <a:t>19</a:t>
            </a:fld>
            <a:endParaRPr lang="en-US" dirty="0"/>
          </a:p>
        </p:txBody>
      </p:sp>
    </p:spTree>
    <p:extLst>
      <p:ext uri="{BB962C8B-B14F-4D97-AF65-F5344CB8AC3E}">
        <p14:creationId xmlns:p14="http://schemas.microsoft.com/office/powerpoint/2010/main" val="166028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Table of contents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716506"/>
            <a:ext cx="8520600" cy="4426994"/>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285750" algn="just">
              <a:lnSpc>
                <a:spcPct val="125000"/>
              </a:lnSpc>
              <a:spcBef>
                <a:spcPts val="0"/>
              </a:spcBef>
              <a:buClr>
                <a:schemeClr val="dk1"/>
              </a:buClr>
              <a:buSzPts val="1800"/>
            </a:pPr>
            <a:r>
              <a:rPr lang="en-US" sz="1200" dirty="0">
                <a:sym typeface="Times New Roman"/>
              </a:rPr>
              <a:t>Introduction</a:t>
            </a:r>
          </a:p>
          <a:p>
            <a:pPr marL="400050" indent="-285750" algn="just">
              <a:lnSpc>
                <a:spcPct val="125000"/>
              </a:lnSpc>
              <a:spcBef>
                <a:spcPts val="0"/>
              </a:spcBef>
              <a:buClr>
                <a:schemeClr val="dk1"/>
              </a:buClr>
              <a:buSzPts val="1800"/>
            </a:pPr>
            <a:r>
              <a:rPr lang="en-US" sz="1200" dirty="0">
                <a:sym typeface="Times New Roman"/>
              </a:rPr>
              <a:t>Aim</a:t>
            </a:r>
          </a:p>
          <a:p>
            <a:pPr marL="400050" indent="-285750" algn="just">
              <a:lnSpc>
                <a:spcPct val="125000"/>
              </a:lnSpc>
              <a:spcBef>
                <a:spcPts val="0"/>
              </a:spcBef>
              <a:buClr>
                <a:schemeClr val="dk1"/>
              </a:buClr>
              <a:buSzPts val="1800"/>
            </a:pPr>
            <a:r>
              <a:rPr lang="en-US" sz="1200" dirty="0">
                <a:sym typeface="Times New Roman"/>
              </a:rPr>
              <a:t>Project Approach</a:t>
            </a:r>
          </a:p>
          <a:p>
            <a:pPr marL="400050" indent="-285750" algn="just">
              <a:lnSpc>
                <a:spcPct val="125000"/>
              </a:lnSpc>
              <a:spcBef>
                <a:spcPts val="0"/>
              </a:spcBef>
              <a:buClr>
                <a:schemeClr val="dk1"/>
              </a:buClr>
              <a:buSzPts val="1800"/>
            </a:pPr>
            <a:r>
              <a:rPr lang="en-US" sz="1200" dirty="0">
                <a:sym typeface="Times New Roman"/>
              </a:rPr>
              <a:t>UI Health Timeline</a:t>
            </a:r>
          </a:p>
          <a:p>
            <a:pPr marL="400050" indent="-285750" algn="just">
              <a:lnSpc>
                <a:spcPct val="125000"/>
              </a:lnSpc>
              <a:spcBef>
                <a:spcPts val="0"/>
              </a:spcBef>
              <a:buClr>
                <a:schemeClr val="dk1"/>
              </a:buClr>
              <a:buSzPts val="1800"/>
            </a:pPr>
            <a:r>
              <a:rPr lang="en-US" sz="1200" dirty="0">
                <a:sym typeface="Times New Roman"/>
              </a:rPr>
              <a:t>EMR Migration Plan (2018-2020)</a:t>
            </a:r>
          </a:p>
          <a:p>
            <a:pPr marL="400050" indent="-285750" algn="just">
              <a:lnSpc>
                <a:spcPct val="125000"/>
              </a:lnSpc>
              <a:spcBef>
                <a:spcPts val="0"/>
              </a:spcBef>
              <a:buClr>
                <a:schemeClr val="dk1"/>
              </a:buClr>
              <a:buSzPts val="1800"/>
            </a:pPr>
            <a:r>
              <a:rPr lang="en-US" sz="1200" dirty="0">
                <a:sym typeface="Times New Roman"/>
              </a:rPr>
              <a:t>Post COVID-19 (March 2020) : Organizational Changes</a:t>
            </a:r>
          </a:p>
          <a:p>
            <a:pPr marL="400050" indent="-285750" algn="just">
              <a:lnSpc>
                <a:spcPct val="125000"/>
              </a:lnSpc>
              <a:spcBef>
                <a:spcPts val="0"/>
              </a:spcBef>
              <a:buClr>
                <a:schemeClr val="dk1"/>
              </a:buClr>
              <a:buSzPts val="1800"/>
            </a:pPr>
            <a:r>
              <a:rPr lang="en-US" sz="1200" dirty="0">
                <a:sym typeface="Times New Roman"/>
              </a:rPr>
              <a:t>Post COVID-19 (April 2020 – August 2020) : IT Changes</a:t>
            </a:r>
          </a:p>
          <a:p>
            <a:pPr marL="400050" indent="-285750" algn="just">
              <a:lnSpc>
                <a:spcPct val="125000"/>
              </a:lnSpc>
              <a:spcBef>
                <a:spcPts val="0"/>
              </a:spcBef>
              <a:buClr>
                <a:schemeClr val="dk1"/>
              </a:buClr>
              <a:buSzPts val="1800"/>
            </a:pPr>
            <a:r>
              <a:rPr lang="en-US" sz="1200" dirty="0">
                <a:sym typeface="Times New Roman"/>
              </a:rPr>
              <a:t>Post COVID-19 (September 2020) : IT Changes</a:t>
            </a:r>
          </a:p>
          <a:p>
            <a:pPr marL="400050" indent="-285750" algn="just">
              <a:lnSpc>
                <a:spcPct val="125000"/>
              </a:lnSpc>
              <a:spcBef>
                <a:spcPts val="0"/>
              </a:spcBef>
              <a:buClr>
                <a:schemeClr val="dk1"/>
              </a:buClr>
              <a:buSzPts val="1800"/>
            </a:pPr>
            <a:r>
              <a:rPr lang="en-US" sz="1200" dirty="0">
                <a:sym typeface="Times New Roman"/>
              </a:rPr>
              <a:t>Post COVID-19 (October 2020 – April 2021) : IT Changes</a:t>
            </a:r>
          </a:p>
          <a:p>
            <a:pPr marL="400050" indent="-285750" algn="just">
              <a:lnSpc>
                <a:spcPct val="125000"/>
              </a:lnSpc>
              <a:spcBef>
                <a:spcPts val="0"/>
              </a:spcBef>
              <a:buClr>
                <a:schemeClr val="dk1"/>
              </a:buClr>
              <a:buSzPts val="1800"/>
            </a:pPr>
            <a:r>
              <a:rPr lang="en-US" sz="1200" dirty="0">
                <a:sym typeface="Times New Roman"/>
              </a:rPr>
              <a:t>Findings</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Epic MyChart Adoption</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Telehealth Appointments</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In-Person Patient Visits</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Appointments at Ambulatory Locations</a:t>
            </a:r>
          </a:p>
          <a:p>
            <a:pPr marL="742950" lvl="2" indent="-285750" algn="just">
              <a:lnSpc>
                <a:spcPct val="125000"/>
              </a:lnSpc>
              <a:spcBef>
                <a:spcPts val="0"/>
              </a:spcBef>
              <a:buClr>
                <a:schemeClr val="dk1"/>
              </a:buClr>
              <a:buSzPts val="1800"/>
              <a:buFont typeface="Wingdings" panose="05000000000000000000" pitchFamily="2" charset="2"/>
              <a:buChar char="Ø"/>
            </a:pPr>
            <a:r>
              <a:rPr lang="en-US" sz="1200" dirty="0">
                <a:sym typeface="Times New Roman"/>
              </a:rPr>
              <a:t>COVID-19 Immunizations Administered</a:t>
            </a:r>
          </a:p>
          <a:p>
            <a:pPr marL="400050" lvl="2" indent="-285750" algn="just">
              <a:lnSpc>
                <a:spcPct val="125000"/>
              </a:lnSpc>
              <a:spcBef>
                <a:spcPts val="0"/>
              </a:spcBef>
              <a:buClr>
                <a:schemeClr val="dk1"/>
              </a:buClr>
              <a:buSzPts val="1800"/>
            </a:pPr>
            <a:r>
              <a:rPr lang="en-US" sz="1200" dirty="0">
                <a:sym typeface="Times New Roman"/>
              </a:rPr>
              <a:t>Challenges</a:t>
            </a:r>
          </a:p>
          <a:p>
            <a:pPr marL="400050" indent="-285750" algn="just">
              <a:lnSpc>
                <a:spcPct val="125000"/>
              </a:lnSpc>
              <a:spcBef>
                <a:spcPts val="0"/>
              </a:spcBef>
              <a:buClr>
                <a:schemeClr val="dk1"/>
              </a:buClr>
              <a:buSzPts val="1800"/>
            </a:pPr>
            <a:r>
              <a:rPr lang="en-US" sz="1200" dirty="0">
                <a:sym typeface="Times New Roman"/>
              </a:rPr>
              <a:t>Lessons Learned</a:t>
            </a:r>
          </a:p>
          <a:p>
            <a:pPr marL="400050" indent="-285750" algn="just">
              <a:lnSpc>
                <a:spcPct val="125000"/>
              </a:lnSpc>
              <a:spcBef>
                <a:spcPts val="0"/>
              </a:spcBef>
              <a:buClr>
                <a:schemeClr val="dk1"/>
              </a:buClr>
              <a:buSzPts val="1800"/>
            </a:pPr>
            <a:r>
              <a:rPr lang="en-US" sz="1200" dirty="0">
                <a:sym typeface="Times New Roman"/>
              </a:rPr>
              <a:t>Recommendations</a:t>
            </a:r>
          </a:p>
          <a:p>
            <a:pPr marL="400050" indent="-285750" algn="just">
              <a:lnSpc>
                <a:spcPct val="125000"/>
              </a:lnSpc>
              <a:spcBef>
                <a:spcPts val="0"/>
              </a:spcBef>
              <a:buClr>
                <a:schemeClr val="dk1"/>
              </a:buClr>
              <a:buSzPts val="1800"/>
            </a:pPr>
            <a:r>
              <a:rPr lang="en-US" sz="1200" dirty="0">
                <a:sym typeface="Times New Roman"/>
              </a:rPr>
              <a:t>References</a:t>
            </a:r>
          </a:p>
        </p:txBody>
      </p:sp>
      <p:sp>
        <p:nvSpPr>
          <p:cNvPr id="2" name="Slide Number Placeholder 1">
            <a:extLst>
              <a:ext uri="{FF2B5EF4-FFF2-40B4-BE49-F238E27FC236}">
                <a16:creationId xmlns:a16="http://schemas.microsoft.com/office/drawing/2014/main" id="{9F0F6945-206B-4D19-8EE6-46C09B12AD02}"/>
              </a:ext>
            </a:extLst>
          </p:cNvPr>
          <p:cNvSpPr>
            <a:spLocks noGrp="1"/>
          </p:cNvSpPr>
          <p:nvPr>
            <p:ph type="sldNum" sz="quarter" idx="4"/>
          </p:nvPr>
        </p:nvSpPr>
        <p:spPr/>
        <p:txBody>
          <a:bodyPr/>
          <a:lstStyle/>
          <a:p>
            <a:fld id="{DB51387B-9FE6-42AE-90BD-457AD976FD83}" type="slidenum">
              <a:rPr lang="en-US" smtClean="0"/>
              <a:pPr/>
              <a:t>2</a:t>
            </a:fld>
            <a:endParaRPr lang="en-US" dirty="0"/>
          </a:p>
        </p:txBody>
      </p:sp>
    </p:spTree>
    <p:extLst>
      <p:ext uri="{BB962C8B-B14F-4D97-AF65-F5344CB8AC3E}">
        <p14:creationId xmlns:p14="http://schemas.microsoft.com/office/powerpoint/2010/main" val="1146611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Recommendations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1055762"/>
            <a:ext cx="8520600" cy="3966614"/>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sym typeface="Arial"/>
              </a:rPr>
              <a:t>Based on our interviews with the stakeholders of UI Health, we observed that, while solutions for remote consultation were implemented, there is still untapped potential in remote vital monitoring solutions for home quarantine patients &amp; virtual physician appointments. </a:t>
            </a:r>
          </a:p>
          <a:p>
            <a:pPr marL="717550" lvl="1" indent="-285750" algn="just">
              <a:lnSpc>
                <a:spcPct val="150000"/>
              </a:lnSpc>
              <a:spcBef>
                <a:spcPts val="0"/>
              </a:spcBef>
              <a:buClr>
                <a:schemeClr val="dk1"/>
              </a:buClr>
              <a:buSzPts val="2200"/>
              <a:buFont typeface="Wingdings" panose="05000000000000000000" pitchFamily="2" charset="2"/>
              <a:buChar char="Ø"/>
            </a:pPr>
            <a:r>
              <a:rPr lang="en-US" sz="1600" dirty="0">
                <a:sym typeface="Arial"/>
              </a:rPr>
              <a:t>Possible Costs: Bluetooth enabled monitoring devices and equipment rental, web interfaces and mobile application development, and support, provider costs.</a:t>
            </a:r>
          </a:p>
          <a:p>
            <a:pPr marL="717550" lvl="1" indent="-285750" algn="just">
              <a:lnSpc>
                <a:spcPct val="150000"/>
              </a:lnSpc>
              <a:spcBef>
                <a:spcPts val="0"/>
              </a:spcBef>
              <a:buClr>
                <a:schemeClr val="dk1"/>
              </a:buClr>
              <a:buSzPts val="2200"/>
              <a:buFont typeface="Wingdings" panose="05000000000000000000" pitchFamily="2" charset="2"/>
              <a:buChar char="Ø"/>
            </a:pPr>
            <a:r>
              <a:rPr lang="en-US" sz="1600" dirty="0">
                <a:sym typeface="Arial"/>
              </a:rPr>
              <a:t>Possible Outcome: Will lead to low virus contamination at hospital, decreased hospital costs, and low waiting time at OPDs.</a:t>
            </a:r>
          </a:p>
          <a:p>
            <a:pPr marL="403225" lvl="1" indent="-287338" algn="just">
              <a:lnSpc>
                <a:spcPct val="150000"/>
              </a:lnSpc>
              <a:spcBef>
                <a:spcPts val="0"/>
              </a:spcBef>
              <a:buClr>
                <a:schemeClr val="dk1"/>
              </a:buClr>
              <a:buSzPts val="2200"/>
            </a:pPr>
            <a:r>
              <a:rPr lang="en-US" sz="1600" dirty="0">
                <a:sym typeface="Arial"/>
              </a:rPr>
              <a:t>A simplistic and intuitive UX/UI to overcome adoption impediments.</a:t>
            </a:r>
          </a:p>
        </p:txBody>
      </p:sp>
      <p:sp>
        <p:nvSpPr>
          <p:cNvPr id="2" name="Slide Number Placeholder 1">
            <a:extLst>
              <a:ext uri="{FF2B5EF4-FFF2-40B4-BE49-F238E27FC236}">
                <a16:creationId xmlns:a16="http://schemas.microsoft.com/office/drawing/2014/main" id="{7D573D7F-C1E0-433E-9F47-35BDEBAC7E50}"/>
              </a:ext>
            </a:extLst>
          </p:cNvPr>
          <p:cNvSpPr>
            <a:spLocks noGrp="1"/>
          </p:cNvSpPr>
          <p:nvPr>
            <p:ph type="sldNum" sz="quarter" idx="4"/>
          </p:nvPr>
        </p:nvSpPr>
        <p:spPr/>
        <p:txBody>
          <a:bodyPr/>
          <a:lstStyle/>
          <a:p>
            <a:fld id="{DB51387B-9FE6-42AE-90BD-457AD976FD83}" type="slidenum">
              <a:rPr lang="en-US" smtClean="0"/>
              <a:pPr/>
              <a:t>20</a:t>
            </a:fld>
            <a:endParaRPr lang="en-US" dirty="0"/>
          </a:p>
        </p:txBody>
      </p:sp>
    </p:spTree>
    <p:extLst>
      <p:ext uri="{BB962C8B-B14F-4D97-AF65-F5344CB8AC3E}">
        <p14:creationId xmlns:p14="http://schemas.microsoft.com/office/powerpoint/2010/main" val="86536322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REFERENCES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1055762"/>
            <a:ext cx="8520600" cy="3966614"/>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endParaRPr lang="en-US" sz="1600" dirty="0">
              <a:sym typeface="Arial"/>
            </a:endParaRPr>
          </a:p>
        </p:txBody>
      </p:sp>
      <p:sp>
        <p:nvSpPr>
          <p:cNvPr id="6" name="TextBox 5">
            <a:extLst>
              <a:ext uri="{FF2B5EF4-FFF2-40B4-BE49-F238E27FC236}">
                <a16:creationId xmlns:a16="http://schemas.microsoft.com/office/drawing/2014/main" id="{7CA7636A-361E-4975-8E27-7D08BA8CA9D4}"/>
              </a:ext>
            </a:extLst>
          </p:cNvPr>
          <p:cNvSpPr txBox="1"/>
          <p:nvPr/>
        </p:nvSpPr>
        <p:spPr>
          <a:xfrm>
            <a:off x="634621" y="1160060"/>
            <a:ext cx="7854286" cy="3139321"/>
          </a:xfrm>
          <a:prstGeom prst="rect">
            <a:avLst/>
          </a:prstGeom>
          <a:noFill/>
        </p:spPr>
        <p:txBody>
          <a:bodyPr wrap="square" rtlCol="0">
            <a:spAutoFit/>
          </a:bodyPr>
          <a:lstStyle/>
          <a:p>
            <a:r>
              <a:rPr lang="en-US" sz="1800" dirty="0">
                <a:hlinkClick r:id="rId3"/>
              </a:rPr>
              <a:t>https://uihealth.uic.edu/ui-health-project-support/</a:t>
            </a:r>
            <a:endParaRPr lang="en-US" sz="1800" dirty="0"/>
          </a:p>
          <a:p>
            <a:endParaRPr lang="en-US" dirty="0"/>
          </a:p>
          <a:p>
            <a:r>
              <a:rPr lang="en-US" sz="1800" dirty="0">
                <a:hlinkClick r:id="rId4"/>
              </a:rPr>
              <a:t>https://seekvectorlogo.com/cerner-vector-logo-svg/</a:t>
            </a:r>
            <a:endParaRPr lang="en-US" sz="1800" dirty="0"/>
          </a:p>
          <a:p>
            <a:endParaRPr lang="en-US" dirty="0"/>
          </a:p>
          <a:p>
            <a:r>
              <a:rPr lang="en-US" sz="1800" dirty="0">
                <a:hlinkClick r:id="rId5"/>
              </a:rPr>
              <a:t>https://www.exerciseprolive.com/home-exercise-software/epic-logo/</a:t>
            </a:r>
            <a:endParaRPr lang="en-US" sz="1800" dirty="0"/>
          </a:p>
          <a:p>
            <a:endParaRPr lang="en-US" dirty="0"/>
          </a:p>
          <a:p>
            <a:r>
              <a:rPr lang="en-US" sz="1800" dirty="0"/>
              <a:t>MyChart mobile application</a:t>
            </a:r>
          </a:p>
          <a:p>
            <a:endParaRPr lang="en-US" dirty="0"/>
          </a:p>
          <a:p>
            <a:r>
              <a:rPr lang="en-US" sz="1800" dirty="0"/>
              <a:t>Internal company records</a:t>
            </a:r>
          </a:p>
          <a:p>
            <a:endParaRPr lang="en-US" sz="1800" dirty="0"/>
          </a:p>
          <a:p>
            <a:endParaRPr lang="en-US" dirty="0"/>
          </a:p>
        </p:txBody>
      </p:sp>
      <p:sp>
        <p:nvSpPr>
          <p:cNvPr id="7" name="Slide Number Placeholder 6">
            <a:extLst>
              <a:ext uri="{FF2B5EF4-FFF2-40B4-BE49-F238E27FC236}">
                <a16:creationId xmlns:a16="http://schemas.microsoft.com/office/drawing/2014/main" id="{3B2B2B4D-7CDE-4CC1-AF7E-25E7535BCBCF}"/>
              </a:ext>
            </a:extLst>
          </p:cNvPr>
          <p:cNvSpPr>
            <a:spLocks noGrp="1"/>
          </p:cNvSpPr>
          <p:nvPr>
            <p:ph type="sldNum" sz="quarter" idx="4"/>
          </p:nvPr>
        </p:nvSpPr>
        <p:spPr/>
        <p:txBody>
          <a:bodyPr/>
          <a:lstStyle/>
          <a:p>
            <a:fld id="{DB51387B-9FE6-42AE-90BD-457AD976FD83}" type="slidenum">
              <a:rPr lang="en-US" smtClean="0"/>
              <a:pPr/>
              <a:t>21</a:t>
            </a:fld>
            <a:endParaRPr lang="en-US" dirty="0"/>
          </a:p>
        </p:txBody>
      </p:sp>
    </p:spTree>
    <p:extLst>
      <p:ext uri="{BB962C8B-B14F-4D97-AF65-F5344CB8AC3E}">
        <p14:creationId xmlns:p14="http://schemas.microsoft.com/office/powerpoint/2010/main" val="46551455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501253"/>
            <a:ext cx="8776627" cy="2122227"/>
          </a:xfrm>
        </p:spPr>
        <p:txBody>
          <a:bodyPr>
            <a:noAutofit/>
          </a:bodyPr>
          <a:lstStyle/>
          <a:p>
            <a:r>
              <a:rPr lang="en" sz="2000" dirty="0">
                <a:latin typeface="Times New Roman" panose="02020603050405020304" pitchFamily="18" charset="0"/>
                <a:cs typeface="Times New Roman" panose="02020603050405020304" pitchFamily="18" charset="0"/>
              </a:rPr>
              <a:t>Recommendations</a:t>
            </a:r>
            <a:endParaRPr lang="en-US" sz="2000" i="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4E0CEFC-182A-4DA1-875F-A6BECD6FB6C8}"/>
              </a:ext>
            </a:extLst>
          </p:cNvPr>
          <p:cNvSpPr txBox="1"/>
          <p:nvPr/>
        </p:nvSpPr>
        <p:spPr>
          <a:xfrm>
            <a:off x="2099153" y="1870585"/>
            <a:ext cx="5134160" cy="1107996"/>
          </a:xfrm>
          <a:prstGeom prst="rect">
            <a:avLst/>
          </a:prstGeom>
          <a:noFill/>
        </p:spPr>
        <p:txBody>
          <a:bodyPr wrap="square" rtlCol="0">
            <a:spAutoFit/>
          </a:bodyPr>
          <a:lstStyle/>
          <a:p>
            <a:r>
              <a:rPr lang="en-US" sz="6600" dirty="0"/>
              <a:t>THANK YOU</a:t>
            </a:r>
          </a:p>
        </p:txBody>
      </p:sp>
      <p:sp>
        <p:nvSpPr>
          <p:cNvPr id="4" name="Slide Number Placeholder 3">
            <a:extLst>
              <a:ext uri="{FF2B5EF4-FFF2-40B4-BE49-F238E27FC236}">
                <a16:creationId xmlns:a16="http://schemas.microsoft.com/office/drawing/2014/main" id="{F91617A3-7ADB-4159-B0AD-503BE84042E3}"/>
              </a:ext>
            </a:extLst>
          </p:cNvPr>
          <p:cNvSpPr>
            <a:spLocks noGrp="1"/>
          </p:cNvSpPr>
          <p:nvPr>
            <p:ph type="sldNum" sz="quarter" idx="4"/>
          </p:nvPr>
        </p:nvSpPr>
        <p:spPr/>
        <p:txBody>
          <a:bodyPr/>
          <a:lstStyle/>
          <a:p>
            <a:fld id="{DB51387B-9FE6-42AE-90BD-457AD976FD83}" type="slidenum">
              <a:rPr lang="en-US" smtClean="0"/>
              <a:pPr/>
              <a:t>22</a:t>
            </a:fld>
            <a:endParaRPr lang="en-US" dirty="0"/>
          </a:p>
        </p:txBody>
      </p:sp>
    </p:spTree>
    <p:extLst>
      <p:ext uri="{BB962C8B-B14F-4D97-AF65-F5344CB8AC3E}">
        <p14:creationId xmlns:p14="http://schemas.microsoft.com/office/powerpoint/2010/main" val="15188599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a:ea typeface="Times New Roman"/>
                <a:cs typeface="Times New Roman"/>
                <a:sym typeface="Times New Roman"/>
              </a:rPr>
              <a:t>INTRODUCTION</a:t>
            </a:r>
            <a:endParaRPr lang="en-US" sz="2000" i="1" dirty="0"/>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964609"/>
            <a:ext cx="8520600" cy="3846227"/>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285750" algn="just">
              <a:lnSpc>
                <a:spcPct val="150000"/>
              </a:lnSpc>
              <a:spcBef>
                <a:spcPts val="0"/>
              </a:spcBef>
              <a:buClr>
                <a:schemeClr val="dk1"/>
              </a:buClr>
              <a:buSzPts val="1800"/>
            </a:pPr>
            <a:r>
              <a:rPr lang="en-US" sz="1600" dirty="0"/>
              <a:t>The onset of the COVID-19 pandemic has set a new normal across the world. Hospitals have been at the forefront of this change, as they need to contain the spread of the virus while treating COVID-19 patients. </a:t>
            </a:r>
          </a:p>
          <a:p>
            <a:pPr marL="400050" indent="-285750" algn="just">
              <a:lnSpc>
                <a:spcPct val="150000"/>
              </a:lnSpc>
              <a:spcBef>
                <a:spcPts val="0"/>
              </a:spcBef>
              <a:buClr>
                <a:schemeClr val="dk1"/>
              </a:buClr>
              <a:buSzPts val="1800"/>
            </a:pPr>
            <a:r>
              <a:rPr lang="en-US" sz="1600" dirty="0"/>
              <a:t>COVID-19 drove hospitals to explore digital health to provide care to patients while adhering to the social norms of distancing.</a:t>
            </a:r>
          </a:p>
          <a:p>
            <a:pPr marL="400050" indent="-285750" algn="just">
              <a:lnSpc>
                <a:spcPct val="150000"/>
              </a:lnSpc>
              <a:spcBef>
                <a:spcPts val="0"/>
              </a:spcBef>
              <a:buClr>
                <a:schemeClr val="dk1"/>
              </a:buClr>
              <a:buSzPts val="1800"/>
            </a:pPr>
            <a:r>
              <a:rPr lang="en-US" sz="1600" dirty="0">
                <a:effectLst/>
                <a:ea typeface="Arial" panose="020B0604020202020204" pitchFamily="34" charset="0"/>
              </a:rPr>
              <a:t>The University of Illinois Hospital &amp; Health Sciences System (UI Health) at Chicago provides comprehensive care, education, and research. UI Health, till 2020, operated on multiple applications and billing systems which required consolidation.</a:t>
            </a:r>
          </a:p>
          <a:p>
            <a:pPr marL="400050" indent="-285750" algn="just">
              <a:lnSpc>
                <a:spcPct val="150000"/>
              </a:lnSpc>
              <a:spcBef>
                <a:spcPts val="0"/>
              </a:spcBef>
              <a:buClr>
                <a:schemeClr val="dk1"/>
              </a:buClr>
              <a:buSzPts val="1800"/>
            </a:pPr>
            <a:r>
              <a:rPr lang="en-US" sz="1600" dirty="0"/>
              <a:t>Project 3I was launched to consolidate all individual applications, systems, and leverage new digital health technologies to provide efficient care to the patients.</a:t>
            </a:r>
          </a:p>
        </p:txBody>
      </p:sp>
      <p:sp>
        <p:nvSpPr>
          <p:cNvPr id="2" name="Slide Number Placeholder 1">
            <a:extLst>
              <a:ext uri="{FF2B5EF4-FFF2-40B4-BE49-F238E27FC236}">
                <a16:creationId xmlns:a16="http://schemas.microsoft.com/office/drawing/2014/main" id="{8203266F-7D39-475A-AD37-35D9A55293B2}"/>
              </a:ext>
            </a:extLst>
          </p:cNvPr>
          <p:cNvSpPr>
            <a:spLocks noGrp="1"/>
          </p:cNvSpPr>
          <p:nvPr>
            <p:ph type="sldNum" sz="quarter" idx="4"/>
          </p:nvPr>
        </p:nvSpPr>
        <p:spPr/>
        <p:txBody>
          <a:bodyPr/>
          <a:lstStyle/>
          <a:p>
            <a:fld id="{DB51387B-9FE6-42AE-90BD-457AD976FD83}" type="slidenum">
              <a:rPr lang="en-US" smtClean="0"/>
              <a:pPr/>
              <a:t>3</a:t>
            </a:fld>
            <a:endParaRPr lang="en-US" dirty="0"/>
          </a:p>
        </p:txBody>
      </p:sp>
    </p:spTree>
    <p:extLst>
      <p:ext uri="{BB962C8B-B14F-4D97-AF65-F5344CB8AC3E}">
        <p14:creationId xmlns:p14="http://schemas.microsoft.com/office/powerpoint/2010/main" val="3949014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a:ea typeface="Times New Roman"/>
                <a:cs typeface="Times New Roman"/>
                <a:sym typeface="Times New Roman"/>
              </a:rPr>
              <a:t>AIM</a:t>
            </a:r>
            <a:endParaRPr lang="en-US" sz="2000" i="1" dirty="0"/>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405933" y="1053320"/>
            <a:ext cx="8520600" cy="3411600"/>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15000"/>
              </a:lnSpc>
              <a:spcBef>
                <a:spcPts val="0"/>
              </a:spcBef>
            </a:pPr>
            <a:r>
              <a:rPr lang="en-US" sz="1600" dirty="0"/>
              <a:t>To understand the role of Information Technology (IT) in digital transformation at UI Health         during the COVID-19 pandemic period.</a:t>
            </a:r>
          </a:p>
        </p:txBody>
      </p:sp>
      <p:sp>
        <p:nvSpPr>
          <p:cNvPr id="2" name="Slide Number Placeholder 1">
            <a:extLst>
              <a:ext uri="{FF2B5EF4-FFF2-40B4-BE49-F238E27FC236}">
                <a16:creationId xmlns:a16="http://schemas.microsoft.com/office/drawing/2014/main" id="{C8522C33-4B15-4AE4-A9AF-5BD22D891B7B}"/>
              </a:ext>
            </a:extLst>
          </p:cNvPr>
          <p:cNvSpPr>
            <a:spLocks noGrp="1"/>
          </p:cNvSpPr>
          <p:nvPr>
            <p:ph type="sldNum" sz="quarter" idx="4"/>
          </p:nvPr>
        </p:nvSpPr>
        <p:spPr/>
        <p:txBody>
          <a:bodyPr/>
          <a:lstStyle/>
          <a:p>
            <a:fld id="{DB51387B-9FE6-42AE-90BD-457AD976FD83}" type="slidenum">
              <a:rPr lang="en-US" smtClean="0"/>
              <a:pPr/>
              <a:t>4</a:t>
            </a:fld>
            <a:endParaRPr lang="en-US" dirty="0"/>
          </a:p>
        </p:txBody>
      </p:sp>
    </p:spTree>
    <p:extLst>
      <p:ext uri="{BB962C8B-B14F-4D97-AF65-F5344CB8AC3E}">
        <p14:creationId xmlns:p14="http://schemas.microsoft.com/office/powerpoint/2010/main" val="394314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US" sz="2000" dirty="0">
                <a:latin typeface="Times New Roman" panose="02020603050405020304" pitchFamily="18" charset="0"/>
                <a:cs typeface="Times New Roman" panose="02020603050405020304" pitchFamily="18" charset="0"/>
              </a:rPr>
              <a:t>PROJECT</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APPROACH </a:t>
            </a: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16166" y="518615"/>
            <a:ext cx="8520600" cy="4196686"/>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indent="0" algn="just">
              <a:lnSpc>
                <a:spcPct val="150000"/>
              </a:lnSpc>
              <a:spcBef>
                <a:spcPts val="0"/>
              </a:spcBef>
              <a:buClr>
                <a:schemeClr val="dk1"/>
              </a:buClr>
              <a:buSzPts val="1800"/>
              <a:buNone/>
            </a:pPr>
            <a:endParaRPr lang="en-US" sz="1600" dirty="0"/>
          </a:p>
          <a:p>
            <a:pPr marL="400050" indent="-285750" algn="just">
              <a:lnSpc>
                <a:spcPct val="100000"/>
              </a:lnSpc>
              <a:spcBef>
                <a:spcPts val="0"/>
              </a:spcBef>
              <a:buClr>
                <a:schemeClr val="dk1"/>
              </a:buClr>
              <a:buSzPts val="1800"/>
            </a:pPr>
            <a:r>
              <a:rPr lang="en-US" sz="1600" dirty="0"/>
              <a:t>Conducted 12 interviews with various Information Technology executives and managers of UI Health that lasted over 6 hours.</a:t>
            </a:r>
          </a:p>
          <a:p>
            <a:pPr marL="400050" indent="-285750" algn="just">
              <a:lnSpc>
                <a:spcPct val="100000"/>
              </a:lnSpc>
              <a:spcBef>
                <a:spcPts val="0"/>
              </a:spcBef>
              <a:buClr>
                <a:schemeClr val="dk1"/>
              </a:buClr>
              <a:buSzPts val="1800"/>
            </a:pPr>
            <a:r>
              <a:rPr lang="en-US" sz="1600" dirty="0"/>
              <a:t>Gathered information about various Information Technology changes adopted by other hospitals.</a:t>
            </a:r>
          </a:p>
          <a:p>
            <a:pPr marL="400050" indent="-285750" algn="just">
              <a:lnSpc>
                <a:spcPct val="100000"/>
              </a:lnSpc>
              <a:spcBef>
                <a:spcPts val="0"/>
              </a:spcBef>
              <a:buClr>
                <a:schemeClr val="dk1"/>
              </a:buClr>
              <a:buSzPts val="1800"/>
            </a:pPr>
            <a:endParaRPr lang="en-US" sz="1600" dirty="0"/>
          </a:p>
          <a:p>
            <a:pPr marL="114300" indent="0" algn="just">
              <a:lnSpc>
                <a:spcPct val="150000"/>
              </a:lnSpc>
              <a:spcBef>
                <a:spcPts val="0"/>
              </a:spcBef>
              <a:buClr>
                <a:schemeClr val="dk1"/>
              </a:buClr>
              <a:buSzPts val="1800"/>
              <a:buNone/>
            </a:pPr>
            <a:endParaRPr lang="en-US" sz="1600" dirty="0"/>
          </a:p>
        </p:txBody>
      </p:sp>
      <p:pic>
        <p:nvPicPr>
          <p:cNvPr id="1026" name="Picture 2">
            <a:extLst>
              <a:ext uri="{FF2B5EF4-FFF2-40B4-BE49-F238E27FC236}">
                <a16:creationId xmlns:a16="http://schemas.microsoft.com/office/drawing/2014/main" id="{2975CA13-91E7-4710-9853-8D91CE9CA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31" y="2050766"/>
            <a:ext cx="8013435" cy="26645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02026B4-D32E-410D-B627-51FB95D3FA08}"/>
              </a:ext>
            </a:extLst>
          </p:cNvPr>
          <p:cNvSpPr>
            <a:spLocks noGrp="1"/>
          </p:cNvSpPr>
          <p:nvPr>
            <p:ph type="sldNum" sz="quarter" idx="4"/>
          </p:nvPr>
        </p:nvSpPr>
        <p:spPr/>
        <p:txBody>
          <a:bodyPr/>
          <a:lstStyle/>
          <a:p>
            <a:fld id="{DB51387B-9FE6-42AE-90BD-457AD976FD83}" type="slidenum">
              <a:rPr lang="en-US" smtClean="0"/>
              <a:pPr/>
              <a:t>5</a:t>
            </a:fld>
            <a:endParaRPr lang="en-US" dirty="0"/>
          </a:p>
        </p:txBody>
      </p:sp>
    </p:spTree>
    <p:extLst>
      <p:ext uri="{BB962C8B-B14F-4D97-AF65-F5344CB8AC3E}">
        <p14:creationId xmlns:p14="http://schemas.microsoft.com/office/powerpoint/2010/main" val="1634269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 timeline&#10;&#10;Description automatically generated">
            <a:extLst>
              <a:ext uri="{FF2B5EF4-FFF2-40B4-BE49-F238E27FC236}">
                <a16:creationId xmlns:a16="http://schemas.microsoft.com/office/drawing/2014/main" id="{09B669C0-CB7A-4EDB-9EAB-CD9A589BBB7F}"/>
              </a:ext>
            </a:extLst>
          </p:cNvPr>
          <p:cNvPicPr>
            <a:picLocks noChangeAspect="1"/>
          </p:cNvPicPr>
          <p:nvPr/>
        </p:nvPicPr>
        <p:blipFill>
          <a:blip r:embed="rId3"/>
          <a:stretch>
            <a:fillRect/>
          </a:stretch>
        </p:blipFill>
        <p:spPr>
          <a:xfrm>
            <a:off x="0" y="892968"/>
            <a:ext cx="9144000" cy="3856453"/>
          </a:xfrm>
          <a:prstGeom prst="rect">
            <a:avLst/>
          </a:prstGeom>
        </p:spPr>
      </p:pic>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a:ea typeface="Times New Roman"/>
                <a:cs typeface="Times New Roman"/>
                <a:sym typeface="Times New Roman"/>
              </a:rPr>
              <a:t>UI HEALTH TIMELINE</a:t>
            </a:r>
            <a:endParaRPr lang="en-US" sz="2000" i="1" dirty="0"/>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1176150"/>
            <a:ext cx="8520600" cy="3411600"/>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00050" indent="-285750">
              <a:spcBef>
                <a:spcPts val="0"/>
              </a:spcBef>
              <a:buClr>
                <a:schemeClr val="dk1"/>
              </a:buClr>
              <a:buSzPts val="1800"/>
            </a:pPr>
            <a:endParaRPr lang="en-US" sz="1600" dirty="0"/>
          </a:p>
        </p:txBody>
      </p:sp>
      <p:pic>
        <p:nvPicPr>
          <p:cNvPr id="16" name="Picture 15">
            <a:extLst>
              <a:ext uri="{FF2B5EF4-FFF2-40B4-BE49-F238E27FC236}">
                <a16:creationId xmlns:a16="http://schemas.microsoft.com/office/drawing/2014/main" id="{1F8BA030-E91E-46C6-8283-0D57262A2B4A}"/>
              </a:ext>
            </a:extLst>
          </p:cNvPr>
          <p:cNvPicPr>
            <a:picLocks noChangeAspect="1"/>
          </p:cNvPicPr>
          <p:nvPr/>
        </p:nvPicPr>
        <p:blipFill>
          <a:blip r:embed="rId4"/>
          <a:stretch>
            <a:fillRect/>
          </a:stretch>
        </p:blipFill>
        <p:spPr>
          <a:xfrm>
            <a:off x="601133" y="2089951"/>
            <a:ext cx="975392" cy="400846"/>
          </a:xfrm>
          <a:prstGeom prst="rect">
            <a:avLst/>
          </a:prstGeom>
        </p:spPr>
      </p:pic>
      <p:pic>
        <p:nvPicPr>
          <p:cNvPr id="17" name="Picture 6" descr="Listings of WHO's response to COVID-19">
            <a:extLst>
              <a:ext uri="{FF2B5EF4-FFF2-40B4-BE49-F238E27FC236}">
                <a16:creationId xmlns:a16="http://schemas.microsoft.com/office/drawing/2014/main" id="{BB90DE2E-6E86-4B20-BF01-D4E59D28E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298" y="3136781"/>
            <a:ext cx="1148972" cy="6867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icture containing shape&#10;&#10;Description automatically generated">
            <a:extLst>
              <a:ext uri="{FF2B5EF4-FFF2-40B4-BE49-F238E27FC236}">
                <a16:creationId xmlns:a16="http://schemas.microsoft.com/office/drawing/2014/main" id="{CC537B62-F05B-4F2C-98D9-E5E164F18E19}"/>
              </a:ext>
            </a:extLst>
          </p:cNvPr>
          <p:cNvPicPr>
            <a:picLocks noChangeAspect="1"/>
          </p:cNvPicPr>
          <p:nvPr/>
        </p:nvPicPr>
        <p:blipFill>
          <a:blip r:embed="rId6"/>
          <a:stretch>
            <a:fillRect/>
          </a:stretch>
        </p:blipFill>
        <p:spPr>
          <a:xfrm>
            <a:off x="3739943" y="1861935"/>
            <a:ext cx="1107185" cy="621104"/>
          </a:xfrm>
          <a:prstGeom prst="rect">
            <a:avLst/>
          </a:prstGeom>
        </p:spPr>
      </p:pic>
      <p:sp>
        <p:nvSpPr>
          <p:cNvPr id="2" name="Slide Number Placeholder 1">
            <a:extLst>
              <a:ext uri="{FF2B5EF4-FFF2-40B4-BE49-F238E27FC236}">
                <a16:creationId xmlns:a16="http://schemas.microsoft.com/office/drawing/2014/main" id="{F2E3E66C-F3C6-4F86-9336-C50716EE0626}"/>
              </a:ext>
            </a:extLst>
          </p:cNvPr>
          <p:cNvSpPr>
            <a:spLocks noGrp="1"/>
          </p:cNvSpPr>
          <p:nvPr>
            <p:ph type="sldNum" sz="quarter" idx="4"/>
          </p:nvPr>
        </p:nvSpPr>
        <p:spPr/>
        <p:txBody>
          <a:bodyPr/>
          <a:lstStyle/>
          <a:p>
            <a:fld id="{DB51387B-9FE6-42AE-90BD-457AD976FD83}" type="slidenum">
              <a:rPr lang="en-US" smtClean="0"/>
              <a:pPr/>
              <a:t>6</a:t>
            </a:fld>
            <a:endParaRPr lang="en-US" dirty="0"/>
          </a:p>
        </p:txBody>
      </p:sp>
    </p:spTree>
    <p:extLst>
      <p:ext uri="{BB962C8B-B14F-4D97-AF65-F5344CB8AC3E}">
        <p14:creationId xmlns:p14="http://schemas.microsoft.com/office/powerpoint/2010/main" val="264261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US" sz="2000" dirty="0">
                <a:latin typeface="Times New Roman" panose="02020603050405020304" pitchFamily="18" charset="0"/>
                <a:cs typeface="Times New Roman" panose="02020603050405020304" pitchFamily="18" charset="0"/>
              </a:rPr>
              <a:t>EMR MIGRATION PLAN (2018-2020)</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311700" y="982639"/>
            <a:ext cx="8520600" cy="3515152"/>
          </a:xfrm>
          <a:prstGeom prst="rect">
            <a:avLst/>
          </a:prstGeom>
        </p:spPr>
        <p:txBody>
          <a:bodyPr spcFirstLastPara="1" vert="horz" wrap="square" lIns="91425" tIns="91425" rIns="91425" bIns="91425"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t>Clean up of data from the old EMR systems, other interfaces and billing systems.</a:t>
            </a:r>
          </a:p>
          <a:p>
            <a:pPr marL="374650" indent="-285750" algn="just">
              <a:lnSpc>
                <a:spcPct val="150000"/>
              </a:lnSpc>
              <a:spcBef>
                <a:spcPts val="0"/>
              </a:spcBef>
              <a:buClr>
                <a:schemeClr val="dk1"/>
              </a:buClr>
              <a:buSzPts val="2200"/>
            </a:pPr>
            <a:r>
              <a:rPr lang="en-US" sz="1600" dirty="0"/>
              <a:t>Plan to consolidate all the independent applications to develop single repository for patient data.</a:t>
            </a:r>
          </a:p>
          <a:p>
            <a:pPr marL="374650" indent="-285750" algn="just">
              <a:lnSpc>
                <a:spcPct val="150000"/>
              </a:lnSpc>
              <a:spcBef>
                <a:spcPts val="0"/>
              </a:spcBef>
              <a:buClr>
                <a:schemeClr val="dk1"/>
              </a:buClr>
              <a:buSzPts val="2200"/>
            </a:pPr>
            <a:r>
              <a:rPr lang="en-US" sz="1600" dirty="0"/>
              <a:t>Project kick-off to move from old EMR system (Cerner) to EPIC by March 2020.</a:t>
            </a:r>
          </a:p>
          <a:p>
            <a:pPr marL="374650" indent="-285750" algn="just">
              <a:lnSpc>
                <a:spcPct val="150000"/>
              </a:lnSpc>
              <a:spcBef>
                <a:spcPts val="0"/>
              </a:spcBef>
              <a:buClr>
                <a:schemeClr val="dk1"/>
              </a:buClr>
              <a:buSzPts val="2200"/>
            </a:pPr>
            <a:r>
              <a:rPr lang="en-US" sz="1600" dirty="0"/>
              <a:t>Development of mobile application and patient portal for appointment scheduling.</a:t>
            </a:r>
          </a:p>
        </p:txBody>
      </p:sp>
      <p:pic>
        <p:nvPicPr>
          <p:cNvPr id="1026" name="Picture 2" descr="Cerner Corporation - Home | Facebook">
            <a:extLst>
              <a:ext uri="{FF2B5EF4-FFF2-40B4-BE49-F238E27FC236}">
                <a16:creationId xmlns:a16="http://schemas.microsoft.com/office/drawing/2014/main" id="{EEA2FECC-863A-4B36-A5B5-92EF23A8C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453" y="3084394"/>
            <a:ext cx="2299646" cy="1714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ic Systems - Wikipedia">
            <a:extLst>
              <a:ext uri="{FF2B5EF4-FFF2-40B4-BE49-F238E27FC236}">
                <a16:creationId xmlns:a16="http://schemas.microsoft.com/office/drawing/2014/main" id="{964FC016-5133-4BD5-A226-D43281118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545" y="3330054"/>
            <a:ext cx="2784356" cy="1167737"/>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722F89B9-4192-44C0-8F5C-7FEB197C3606}"/>
              </a:ext>
            </a:extLst>
          </p:cNvPr>
          <p:cNvSpPr/>
          <p:nvPr/>
        </p:nvSpPr>
        <p:spPr>
          <a:xfrm>
            <a:off x="3623481" y="3649140"/>
            <a:ext cx="1255665" cy="415155"/>
          </a:xfrm>
          <a:prstGeom prst="rightArrow">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E229569-ABA4-4EE5-A1C9-94EA579C70A8}"/>
              </a:ext>
            </a:extLst>
          </p:cNvPr>
          <p:cNvSpPr txBox="1"/>
          <p:nvPr/>
        </p:nvSpPr>
        <p:spPr>
          <a:xfrm>
            <a:off x="607325" y="4727575"/>
            <a:ext cx="3016156" cy="400110"/>
          </a:xfrm>
          <a:prstGeom prst="rect">
            <a:avLst/>
          </a:prstGeom>
          <a:noFill/>
        </p:spPr>
        <p:txBody>
          <a:bodyPr wrap="square" rtlCol="0">
            <a:spAutoFit/>
          </a:bodyPr>
          <a:lstStyle/>
          <a:p>
            <a:r>
              <a:rPr lang="en-US" sz="1000" dirty="0"/>
              <a:t>Source: </a:t>
            </a:r>
            <a:r>
              <a:rPr lang="en-US" sz="1000" dirty="0">
                <a:hlinkClick r:id="rId4"/>
              </a:rPr>
              <a:t>https://seekvectorlogo.com/cerner-vector-logo-svg/ </a:t>
            </a:r>
            <a:endParaRPr lang="en-US" sz="1000" dirty="0"/>
          </a:p>
        </p:txBody>
      </p:sp>
      <p:sp>
        <p:nvSpPr>
          <p:cNvPr id="8" name="TextBox 7">
            <a:extLst>
              <a:ext uri="{FF2B5EF4-FFF2-40B4-BE49-F238E27FC236}">
                <a16:creationId xmlns:a16="http://schemas.microsoft.com/office/drawing/2014/main" id="{9EC28173-62CB-4DBD-B38F-6700C4473341}"/>
              </a:ext>
            </a:extLst>
          </p:cNvPr>
          <p:cNvSpPr txBox="1"/>
          <p:nvPr/>
        </p:nvSpPr>
        <p:spPr>
          <a:xfrm>
            <a:off x="5463545" y="4721370"/>
            <a:ext cx="3016157" cy="400110"/>
          </a:xfrm>
          <a:prstGeom prst="rect">
            <a:avLst/>
          </a:prstGeom>
          <a:noFill/>
        </p:spPr>
        <p:txBody>
          <a:bodyPr wrap="square" rtlCol="0">
            <a:spAutoFit/>
          </a:bodyPr>
          <a:lstStyle/>
          <a:p>
            <a:r>
              <a:rPr lang="en-US" sz="1000" dirty="0"/>
              <a:t>Source: </a:t>
            </a:r>
            <a:r>
              <a:rPr lang="en-US" sz="1000" dirty="0">
                <a:hlinkClick r:id="rId5"/>
              </a:rPr>
              <a:t>https://www.exerciseprolive.com/home-exercise-software/epic-logo/</a:t>
            </a:r>
            <a:endParaRPr lang="en-US" sz="1000" dirty="0"/>
          </a:p>
        </p:txBody>
      </p:sp>
      <p:sp>
        <p:nvSpPr>
          <p:cNvPr id="2" name="Slide Number Placeholder 1">
            <a:extLst>
              <a:ext uri="{FF2B5EF4-FFF2-40B4-BE49-F238E27FC236}">
                <a16:creationId xmlns:a16="http://schemas.microsoft.com/office/drawing/2014/main" id="{DD5A16B4-7D75-4B3A-9E90-99D7C6BFB6FA}"/>
              </a:ext>
            </a:extLst>
          </p:cNvPr>
          <p:cNvSpPr>
            <a:spLocks noGrp="1"/>
          </p:cNvSpPr>
          <p:nvPr>
            <p:ph type="sldNum" sz="quarter" idx="4"/>
          </p:nvPr>
        </p:nvSpPr>
        <p:spPr/>
        <p:txBody>
          <a:bodyPr/>
          <a:lstStyle/>
          <a:p>
            <a:fld id="{DB51387B-9FE6-42AE-90BD-457AD976FD83}" type="slidenum">
              <a:rPr lang="en-US" smtClean="0"/>
              <a:pPr/>
              <a:t>7</a:t>
            </a:fld>
            <a:endParaRPr lang="en-US" dirty="0"/>
          </a:p>
        </p:txBody>
      </p:sp>
    </p:spTree>
    <p:extLst>
      <p:ext uri="{BB962C8B-B14F-4D97-AF65-F5344CB8AC3E}">
        <p14:creationId xmlns:p14="http://schemas.microsoft.com/office/powerpoint/2010/main" val="105860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POST COVID-19 (MARCH 2020) : ORGANIZATIONAL CHANGES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1132765"/>
            <a:ext cx="8520600" cy="3357348"/>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74650" indent="-285750" algn="just">
              <a:lnSpc>
                <a:spcPct val="150000"/>
              </a:lnSpc>
              <a:spcBef>
                <a:spcPts val="0"/>
              </a:spcBef>
              <a:buClr>
                <a:schemeClr val="dk1"/>
              </a:buClr>
              <a:buSzPts val="2200"/>
            </a:pPr>
            <a:r>
              <a:rPr lang="en-US" sz="1600" dirty="0"/>
              <a:t>On 12 March 2020, UI Health admitted its first coronavirus patient. </a:t>
            </a:r>
          </a:p>
          <a:p>
            <a:pPr marL="374650" indent="-285750" algn="just">
              <a:lnSpc>
                <a:spcPct val="150000"/>
              </a:lnSpc>
              <a:spcBef>
                <a:spcPts val="0"/>
              </a:spcBef>
              <a:buClr>
                <a:schemeClr val="dk1"/>
              </a:buClr>
              <a:buSzPts val="2200"/>
            </a:pPr>
            <a:r>
              <a:rPr lang="en-US" sz="1600" dirty="0"/>
              <a:t>Separate facility was created inside UI Health to treat COVID-19 patients.</a:t>
            </a:r>
          </a:p>
          <a:p>
            <a:pPr marL="374650" indent="-285750" algn="just">
              <a:lnSpc>
                <a:spcPct val="150000"/>
              </a:lnSpc>
              <a:spcBef>
                <a:spcPts val="0"/>
              </a:spcBef>
              <a:buClr>
                <a:schemeClr val="dk1"/>
              </a:buClr>
              <a:buSzPts val="2200"/>
            </a:pPr>
            <a:r>
              <a:rPr lang="en-US" sz="1600" dirty="0"/>
              <a:t>Adoption of ‘command center’ approach, which re-established the chain of commands &amp; included quick ‘imperfect’ decisions. </a:t>
            </a:r>
          </a:p>
          <a:p>
            <a:pPr marL="374650" indent="-285750" algn="just">
              <a:lnSpc>
                <a:spcPct val="150000"/>
              </a:lnSpc>
              <a:spcBef>
                <a:spcPts val="0"/>
              </a:spcBef>
              <a:buClr>
                <a:schemeClr val="dk1"/>
              </a:buClr>
              <a:buSzPts val="2200"/>
            </a:pPr>
            <a:r>
              <a:rPr lang="en-US" sz="1600" dirty="0">
                <a:sym typeface="Arial"/>
              </a:rPr>
              <a:t>Release of COVID-19 dashboards thrice a day for 2 months.</a:t>
            </a:r>
            <a:endParaRPr lang="en-US" sz="1600" dirty="0"/>
          </a:p>
          <a:p>
            <a:pPr marL="374650" indent="-285750" algn="just">
              <a:lnSpc>
                <a:spcPct val="150000"/>
              </a:lnSpc>
              <a:spcBef>
                <a:spcPts val="0"/>
              </a:spcBef>
              <a:buClr>
                <a:schemeClr val="dk1"/>
              </a:buClr>
              <a:buSzPts val="2200"/>
            </a:pPr>
            <a:r>
              <a:rPr lang="en-US" sz="1600" dirty="0">
                <a:sym typeface="Arial"/>
              </a:rPr>
              <a:t>As per regulatory norms, UI Health released regular data updates to the Illinois Department of Public Health (IDPH) and Chicago Department of Public Health (CDPH).</a:t>
            </a:r>
          </a:p>
          <a:p>
            <a:pPr marL="374650" indent="-285750" algn="just">
              <a:lnSpc>
                <a:spcPct val="150000"/>
              </a:lnSpc>
              <a:spcBef>
                <a:spcPts val="0"/>
              </a:spcBef>
              <a:buClr>
                <a:schemeClr val="dk1"/>
              </a:buClr>
              <a:buSzPts val="2200"/>
            </a:pPr>
            <a:r>
              <a:rPr lang="en-US" sz="1600" dirty="0">
                <a:sym typeface="Arial"/>
              </a:rPr>
              <a:t>Cancellation of all nonessential ambulatory services &amp; planned surgeries to control virus contamination.</a:t>
            </a:r>
          </a:p>
        </p:txBody>
      </p:sp>
      <p:sp>
        <p:nvSpPr>
          <p:cNvPr id="2" name="Slide Number Placeholder 1">
            <a:extLst>
              <a:ext uri="{FF2B5EF4-FFF2-40B4-BE49-F238E27FC236}">
                <a16:creationId xmlns:a16="http://schemas.microsoft.com/office/drawing/2014/main" id="{ED8C42E0-A327-42BC-9B95-7E0DD5D0D5BC}"/>
              </a:ext>
            </a:extLst>
          </p:cNvPr>
          <p:cNvSpPr>
            <a:spLocks noGrp="1"/>
          </p:cNvSpPr>
          <p:nvPr>
            <p:ph type="sldNum" sz="quarter" idx="4"/>
          </p:nvPr>
        </p:nvSpPr>
        <p:spPr/>
        <p:txBody>
          <a:bodyPr/>
          <a:lstStyle/>
          <a:p>
            <a:fld id="{DB51387B-9FE6-42AE-90BD-457AD976FD83}" type="slidenum">
              <a:rPr lang="en-US" smtClean="0"/>
              <a:pPr/>
              <a:t>8</a:t>
            </a:fld>
            <a:endParaRPr lang="en-US" dirty="0"/>
          </a:p>
        </p:txBody>
      </p:sp>
    </p:spTree>
    <p:extLst>
      <p:ext uri="{BB962C8B-B14F-4D97-AF65-F5344CB8AC3E}">
        <p14:creationId xmlns:p14="http://schemas.microsoft.com/office/powerpoint/2010/main" val="4169004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B4649-E79C-584D-8A1C-5EF14C0F5F70}"/>
              </a:ext>
            </a:extLst>
          </p:cNvPr>
          <p:cNvSpPr>
            <a:spLocks noGrp="1"/>
          </p:cNvSpPr>
          <p:nvPr>
            <p:ph type="title"/>
          </p:nvPr>
        </p:nvSpPr>
        <p:spPr>
          <a:xfrm>
            <a:off x="277920" y="186357"/>
            <a:ext cx="8776627" cy="593111"/>
          </a:xfrm>
        </p:spPr>
        <p:txBody>
          <a:bodyPr>
            <a:noAutofit/>
          </a:bodyPr>
          <a:lstStyle/>
          <a:p>
            <a:r>
              <a:rPr lang="en" sz="2000" dirty="0">
                <a:latin typeface="Times New Roman" panose="02020603050405020304" pitchFamily="18" charset="0"/>
                <a:cs typeface="Times New Roman" panose="02020603050405020304" pitchFamily="18" charset="0"/>
              </a:rPr>
              <a:t>POST COVID-19 (APRIL 2020 – AUGUST 2020) : IT CHANGES</a:t>
            </a:r>
            <a:endParaRPr lang="en-US" sz="2000" i="1" dirty="0">
              <a:latin typeface="Times New Roman" panose="02020603050405020304" pitchFamily="18" charset="0"/>
              <a:cs typeface="Times New Roman" panose="02020603050405020304" pitchFamily="18" charset="0"/>
            </a:endParaRPr>
          </a:p>
        </p:txBody>
      </p:sp>
      <p:sp>
        <p:nvSpPr>
          <p:cNvPr id="5" name="Google Shape;67;g1038cefc683_1_8">
            <a:extLst>
              <a:ext uri="{FF2B5EF4-FFF2-40B4-BE49-F238E27FC236}">
                <a16:creationId xmlns:a16="http://schemas.microsoft.com/office/drawing/2014/main" id="{67C909A9-9360-3D42-8E18-C0FBF84048BB}"/>
              </a:ext>
            </a:extLst>
          </p:cNvPr>
          <p:cNvSpPr txBox="1">
            <a:spLocks/>
          </p:cNvSpPr>
          <p:nvPr/>
        </p:nvSpPr>
        <p:spPr>
          <a:xfrm>
            <a:off x="277920" y="779468"/>
            <a:ext cx="8520600" cy="4000682"/>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8900" indent="0" algn="just">
              <a:lnSpc>
                <a:spcPct val="150000"/>
              </a:lnSpc>
              <a:spcBef>
                <a:spcPts val="0"/>
              </a:spcBef>
              <a:buClr>
                <a:schemeClr val="dk1"/>
              </a:buClr>
              <a:buSzPts val="2200"/>
              <a:buNone/>
            </a:pPr>
            <a:r>
              <a:rPr lang="en-US" sz="1600" b="1" dirty="0"/>
              <a:t>COVID-19 related:</a:t>
            </a:r>
          </a:p>
          <a:p>
            <a:pPr marL="374650" indent="-285750" algn="just">
              <a:lnSpc>
                <a:spcPct val="150000"/>
              </a:lnSpc>
              <a:spcBef>
                <a:spcPts val="0"/>
              </a:spcBef>
              <a:buClr>
                <a:schemeClr val="dk1"/>
              </a:buClr>
              <a:buSzPts val="2200"/>
            </a:pPr>
            <a:r>
              <a:rPr lang="en-US" sz="1600" dirty="0"/>
              <a:t>Adoption of readily available teleconferencing tools (Zoom) to initiate tele consultation.</a:t>
            </a:r>
            <a:endParaRPr lang="en-US" sz="1600" dirty="0">
              <a:sym typeface="Arial"/>
            </a:endParaRPr>
          </a:p>
          <a:p>
            <a:pPr marL="374650" indent="-285750" algn="just">
              <a:lnSpc>
                <a:spcPct val="150000"/>
              </a:lnSpc>
              <a:spcBef>
                <a:spcPts val="0"/>
              </a:spcBef>
              <a:buClr>
                <a:schemeClr val="dk1"/>
              </a:buClr>
              <a:buSzPts val="2200"/>
            </a:pPr>
            <a:r>
              <a:rPr lang="en-US" sz="1600" dirty="0">
                <a:sym typeface="Arial"/>
              </a:rPr>
              <a:t>All COVID-19 system requests assumed high priority.</a:t>
            </a:r>
          </a:p>
          <a:p>
            <a:pPr marL="374650" indent="-285750" algn="just">
              <a:lnSpc>
                <a:spcPct val="150000"/>
              </a:lnSpc>
              <a:spcBef>
                <a:spcPts val="0"/>
              </a:spcBef>
              <a:buClr>
                <a:schemeClr val="dk1"/>
              </a:buClr>
              <a:buSzPts val="2200"/>
            </a:pPr>
            <a:r>
              <a:rPr lang="en-US" sz="1600" dirty="0">
                <a:sym typeface="Arial"/>
              </a:rPr>
              <a:t>Triage tents with IT infrastructure were set up to screen patients for coronavirus.</a:t>
            </a:r>
          </a:p>
          <a:p>
            <a:pPr marL="374650" indent="-285750" algn="just">
              <a:lnSpc>
                <a:spcPct val="150000"/>
              </a:lnSpc>
              <a:spcBef>
                <a:spcPts val="0"/>
              </a:spcBef>
              <a:buClr>
                <a:schemeClr val="dk1"/>
              </a:buClr>
              <a:buSzPts val="2200"/>
            </a:pPr>
            <a:r>
              <a:rPr lang="en-US" sz="1600" dirty="0">
                <a:sym typeface="Arial"/>
              </a:rPr>
              <a:t>Creation of new dashboard focusing on COVID-19 metrics.</a:t>
            </a:r>
            <a:endParaRPr lang="en-US" sz="1600" dirty="0"/>
          </a:p>
          <a:p>
            <a:pPr marL="88900" lvl="0" indent="0" algn="just">
              <a:lnSpc>
                <a:spcPct val="150000"/>
              </a:lnSpc>
              <a:spcBef>
                <a:spcPts val="0"/>
              </a:spcBef>
              <a:buClr>
                <a:schemeClr val="dk1"/>
              </a:buClr>
              <a:buSzPts val="2200"/>
              <a:buNone/>
            </a:pPr>
            <a:r>
              <a:rPr lang="en-US" sz="1600" b="1" dirty="0"/>
              <a:t>EPIC related:</a:t>
            </a:r>
          </a:p>
          <a:p>
            <a:pPr marL="374650" indent="-285750" algn="just">
              <a:lnSpc>
                <a:spcPct val="150000"/>
              </a:lnSpc>
              <a:spcBef>
                <a:spcPts val="0"/>
              </a:spcBef>
              <a:buClr>
                <a:schemeClr val="dk1"/>
              </a:buClr>
              <a:buSzPts val="2200"/>
            </a:pPr>
            <a:r>
              <a:rPr lang="en-US" sz="1600" dirty="0"/>
              <a:t>Meeting conducted (~120 executives and CIO) to conclude the postponement of the EMR migration from March 2020 to September 2020.</a:t>
            </a:r>
          </a:p>
          <a:p>
            <a:pPr marL="374650" lvl="0" indent="-285750" algn="just">
              <a:lnSpc>
                <a:spcPct val="150000"/>
              </a:lnSpc>
              <a:spcBef>
                <a:spcPts val="0"/>
              </a:spcBef>
              <a:buClr>
                <a:schemeClr val="dk1"/>
              </a:buClr>
              <a:buSzPts val="2200"/>
            </a:pPr>
            <a:r>
              <a:rPr lang="en-US" sz="1600" dirty="0"/>
              <a:t>Digital vendors (Cerner, EPIC and others) &amp; UI Health mutually relaxed the contractual penalties from project delay and no new change requests were charged.</a:t>
            </a:r>
          </a:p>
          <a:p>
            <a:pPr marL="374650" indent="-285750" algn="just">
              <a:lnSpc>
                <a:spcPct val="150000"/>
              </a:lnSpc>
              <a:spcBef>
                <a:spcPts val="0"/>
              </a:spcBef>
              <a:buClr>
                <a:schemeClr val="dk1"/>
              </a:buClr>
              <a:buSzPts val="2200"/>
            </a:pPr>
            <a:r>
              <a:rPr lang="en-US" sz="1600" dirty="0"/>
              <a:t>All activities such as new EMR testing, training and meetings were moved online.</a:t>
            </a:r>
          </a:p>
          <a:p>
            <a:pPr marL="88900" indent="0" algn="just">
              <a:lnSpc>
                <a:spcPct val="150000"/>
              </a:lnSpc>
              <a:spcBef>
                <a:spcPts val="0"/>
              </a:spcBef>
              <a:buClr>
                <a:schemeClr val="dk1"/>
              </a:buClr>
              <a:buSzPts val="2200"/>
              <a:buNone/>
            </a:pPr>
            <a:endParaRPr lang="en-US" sz="1600" dirty="0">
              <a:sym typeface="Arial"/>
            </a:endParaRPr>
          </a:p>
          <a:p>
            <a:pPr marL="374650" lvl="0" indent="-285750">
              <a:lnSpc>
                <a:spcPct val="150000"/>
              </a:lnSpc>
              <a:spcBef>
                <a:spcPts val="0"/>
              </a:spcBef>
              <a:buClr>
                <a:schemeClr val="dk1"/>
              </a:buClr>
              <a:buSzPts val="2200"/>
            </a:pPr>
            <a:endParaRPr lang="en-US" sz="1600" dirty="0"/>
          </a:p>
        </p:txBody>
      </p:sp>
      <p:sp>
        <p:nvSpPr>
          <p:cNvPr id="2" name="Slide Number Placeholder 1">
            <a:extLst>
              <a:ext uri="{FF2B5EF4-FFF2-40B4-BE49-F238E27FC236}">
                <a16:creationId xmlns:a16="http://schemas.microsoft.com/office/drawing/2014/main" id="{A9303CAA-05B9-4DE8-91D9-6217B3ED743E}"/>
              </a:ext>
            </a:extLst>
          </p:cNvPr>
          <p:cNvSpPr>
            <a:spLocks noGrp="1"/>
          </p:cNvSpPr>
          <p:nvPr>
            <p:ph type="sldNum" sz="quarter" idx="4"/>
          </p:nvPr>
        </p:nvSpPr>
        <p:spPr/>
        <p:txBody>
          <a:bodyPr/>
          <a:lstStyle/>
          <a:p>
            <a:fld id="{DB51387B-9FE6-42AE-90BD-457AD976FD83}" type="slidenum">
              <a:rPr lang="en-US" smtClean="0"/>
              <a:pPr/>
              <a:t>9</a:t>
            </a:fld>
            <a:endParaRPr lang="en-US" dirty="0"/>
          </a:p>
        </p:txBody>
      </p:sp>
    </p:spTree>
    <p:extLst>
      <p:ext uri="{BB962C8B-B14F-4D97-AF65-F5344CB8AC3E}">
        <p14:creationId xmlns:p14="http://schemas.microsoft.com/office/powerpoint/2010/main" val="1284306500"/>
      </p:ext>
    </p:extLst>
  </p:cSld>
  <p:clrMapOvr>
    <a:masterClrMapping/>
  </p:clrMapOvr>
</p:sld>
</file>

<file path=ppt/theme/theme1.xml><?xml version="1.0" encoding="utf-8"?>
<a:theme xmlns:a="http://schemas.openxmlformats.org/drawingml/2006/main" name="Office Theme">
  <a:themeElements>
    <a:clrScheme name="Custom 2">
      <a:dk1>
        <a:srgbClr val="333332"/>
      </a:dk1>
      <a:lt1>
        <a:srgbClr val="FFFFFF"/>
      </a:lt1>
      <a:dk2>
        <a:srgbClr val="00A1AD"/>
      </a:dk2>
      <a:lt2>
        <a:srgbClr val="FEFFFE"/>
      </a:lt2>
      <a:accent1>
        <a:srgbClr val="00ABB6"/>
      </a:accent1>
      <a:accent2>
        <a:srgbClr val="CC327C"/>
      </a:accent2>
      <a:accent3>
        <a:srgbClr val="B9C668"/>
      </a:accent3>
      <a:accent4>
        <a:srgbClr val="EFBB36"/>
      </a:accent4>
      <a:accent5>
        <a:srgbClr val="00647B"/>
      </a:accent5>
      <a:accent6>
        <a:srgbClr val="8D383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33332"/>
    </a:dk1>
    <a:lt1>
      <a:srgbClr val="FFFFFF"/>
    </a:lt1>
    <a:dk2>
      <a:srgbClr val="00A1AD"/>
    </a:dk2>
    <a:lt2>
      <a:srgbClr val="FEFFFE"/>
    </a:lt2>
    <a:accent1>
      <a:srgbClr val="00ABB6"/>
    </a:accent1>
    <a:accent2>
      <a:srgbClr val="CC327C"/>
    </a:accent2>
    <a:accent3>
      <a:srgbClr val="B9C668"/>
    </a:accent3>
    <a:accent4>
      <a:srgbClr val="EFBB36"/>
    </a:accent4>
    <a:accent5>
      <a:srgbClr val="00647B"/>
    </a:accent5>
    <a:accent6>
      <a:srgbClr val="8D3838"/>
    </a:accent6>
    <a:hlink>
      <a:srgbClr val="0563C1"/>
    </a:hlink>
    <a:folHlink>
      <a:srgbClr val="954F72"/>
    </a:folHlink>
  </a:clrScheme>
</a:themeOverride>
</file>

<file path=ppt/theme/themeOverride2.xml><?xml version="1.0" encoding="utf-8"?>
<a:themeOverride xmlns:a="http://schemas.openxmlformats.org/drawingml/2006/main">
  <a:clrScheme name="Custom 2">
    <a:dk1>
      <a:srgbClr val="333332"/>
    </a:dk1>
    <a:lt1>
      <a:srgbClr val="FFFFFF"/>
    </a:lt1>
    <a:dk2>
      <a:srgbClr val="00A1AD"/>
    </a:dk2>
    <a:lt2>
      <a:srgbClr val="FEFFFE"/>
    </a:lt2>
    <a:accent1>
      <a:srgbClr val="00ABB6"/>
    </a:accent1>
    <a:accent2>
      <a:srgbClr val="CC327C"/>
    </a:accent2>
    <a:accent3>
      <a:srgbClr val="B9C668"/>
    </a:accent3>
    <a:accent4>
      <a:srgbClr val="EFBB36"/>
    </a:accent4>
    <a:accent5>
      <a:srgbClr val="00647B"/>
    </a:accent5>
    <a:accent6>
      <a:srgbClr val="8D3838"/>
    </a:accent6>
    <a:hlink>
      <a:srgbClr val="0563C1"/>
    </a:hlink>
    <a:folHlink>
      <a:srgbClr val="954F72"/>
    </a:folHlink>
  </a:clrScheme>
</a:themeOverride>
</file>

<file path=ppt/theme/themeOverride3.xml><?xml version="1.0" encoding="utf-8"?>
<a:themeOverride xmlns:a="http://schemas.openxmlformats.org/drawingml/2006/main">
  <a:clrScheme name="Custom 2">
    <a:dk1>
      <a:srgbClr val="333332"/>
    </a:dk1>
    <a:lt1>
      <a:srgbClr val="FFFFFF"/>
    </a:lt1>
    <a:dk2>
      <a:srgbClr val="00A1AD"/>
    </a:dk2>
    <a:lt2>
      <a:srgbClr val="FEFFFE"/>
    </a:lt2>
    <a:accent1>
      <a:srgbClr val="00ABB6"/>
    </a:accent1>
    <a:accent2>
      <a:srgbClr val="CC327C"/>
    </a:accent2>
    <a:accent3>
      <a:srgbClr val="B9C668"/>
    </a:accent3>
    <a:accent4>
      <a:srgbClr val="EFBB36"/>
    </a:accent4>
    <a:accent5>
      <a:srgbClr val="00647B"/>
    </a:accent5>
    <a:accent6>
      <a:srgbClr val="8D3838"/>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1869</TotalTime>
  <Words>1484</Words>
  <Application>Microsoft Office PowerPoint</Application>
  <PresentationFormat>On-screen Show (16:9)</PresentationFormat>
  <Paragraphs>162</Paragraphs>
  <Slides>22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Wingdings</vt:lpstr>
      <vt:lpstr>Office Theme</vt:lpstr>
      <vt:lpstr>PowerPoint Presentation</vt:lpstr>
      <vt:lpstr>Table of contents</vt:lpstr>
      <vt:lpstr>INTRODUCTION</vt:lpstr>
      <vt:lpstr>AIM</vt:lpstr>
      <vt:lpstr>PROJECT APPROACH </vt:lpstr>
      <vt:lpstr>UI HEALTH TIMELINE</vt:lpstr>
      <vt:lpstr>EMR MIGRATION PLAN (2018-2020)</vt:lpstr>
      <vt:lpstr>POST COVID-19 (MARCH 2020) : ORGANIZATIONAL CHANGES</vt:lpstr>
      <vt:lpstr>POST COVID-19 (APRIL 2020 – AUGUST 2020) : IT CHANGES</vt:lpstr>
      <vt:lpstr>POST COVID-19 (SEPTEMBER 2020) : IT CHANGES</vt:lpstr>
      <vt:lpstr>POST COVID-19 (OCTOBER 2020 – APRIL 2021): IT CHANGES</vt:lpstr>
      <vt:lpstr>Findings: Epic MyChart Adoption</vt:lpstr>
      <vt:lpstr>Findings: Telehealth APPOINTMENTS</vt:lpstr>
      <vt:lpstr>Findings: IN-PERSON PATIENT VISITS</vt:lpstr>
      <vt:lpstr>Findings: APPOINTMENTS AT Ambulatory LOCATIONS</vt:lpstr>
      <vt:lpstr>Findings: COVID-19 IMMUNIZATIONS ADMINISTERED</vt:lpstr>
      <vt:lpstr>Challenges</vt:lpstr>
      <vt:lpstr>Lessons Learned</vt:lpstr>
      <vt:lpstr>Lessons Learned (CONTd.)</vt:lpstr>
      <vt:lpstr>Recommendations</vt:lpstr>
      <vt:lpstr>REFERENCES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Fatemi, Hossein</dc:creator>
  <cp:lastModifiedBy>Maddihally Nagoji, Meghashree</cp:lastModifiedBy>
  <cp:revision>316</cp:revision>
  <dcterms:created xsi:type="dcterms:W3CDTF">2020-02-13T19:21:31Z</dcterms:created>
  <dcterms:modified xsi:type="dcterms:W3CDTF">2022-04-19T05:43:11Z</dcterms:modified>
</cp:coreProperties>
</file>